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49" r:id="rId5"/>
  </p:sldMasterIdLst>
  <p:notesMasterIdLst>
    <p:notesMasterId r:id="rId40"/>
  </p:notesMasterIdLst>
  <p:sldIdLst>
    <p:sldId id="256" r:id="rId6"/>
    <p:sldId id="440" r:id="rId7"/>
    <p:sldId id="430" r:id="rId8"/>
    <p:sldId id="419" r:id="rId9"/>
    <p:sldId id="417" r:id="rId10"/>
    <p:sldId id="402" r:id="rId11"/>
    <p:sldId id="466" r:id="rId12"/>
    <p:sldId id="467" r:id="rId13"/>
    <p:sldId id="468" r:id="rId14"/>
    <p:sldId id="469" r:id="rId15"/>
    <p:sldId id="441" r:id="rId16"/>
    <p:sldId id="454" r:id="rId17"/>
    <p:sldId id="459" r:id="rId18"/>
    <p:sldId id="461" r:id="rId19"/>
    <p:sldId id="381" r:id="rId20"/>
    <p:sldId id="376" r:id="rId21"/>
    <p:sldId id="455" r:id="rId22"/>
    <p:sldId id="456" r:id="rId23"/>
    <p:sldId id="460" r:id="rId24"/>
    <p:sldId id="462" r:id="rId25"/>
    <p:sldId id="463" r:id="rId26"/>
    <p:sldId id="476" r:id="rId27"/>
    <p:sldId id="477" r:id="rId28"/>
    <p:sldId id="478" r:id="rId29"/>
    <p:sldId id="471" r:id="rId30"/>
    <p:sldId id="472" r:id="rId31"/>
    <p:sldId id="480" r:id="rId32"/>
    <p:sldId id="396" r:id="rId33"/>
    <p:sldId id="443" r:id="rId34"/>
    <p:sldId id="473" r:id="rId35"/>
    <p:sldId id="451" r:id="rId36"/>
    <p:sldId id="474" r:id="rId37"/>
    <p:sldId id="457" r:id="rId38"/>
    <p:sldId id="475"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9" autoAdjust="0"/>
    <p:restoredTop sz="65769" autoAdjust="0"/>
  </p:normalViewPr>
  <p:slideViewPr>
    <p:cSldViewPr>
      <p:cViewPr varScale="1">
        <p:scale>
          <a:sx n="56" d="100"/>
          <a:sy n="56" d="100"/>
        </p:scale>
        <p:origin x="205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AF391D-486E-4577-8CB1-25C4BB019848}" type="datetimeFigureOut">
              <a:rPr lang="en-US" smtClean="0"/>
              <a:pPr/>
              <a:t>7/22/2021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ADB01-0557-4CB3-BFE8-C5D7059BDC67}" type="slidenum">
              <a:rPr lang="en-US" smtClean="0"/>
              <a:pPr/>
              <a:t>‹#›</a:t>
            </a:fld>
            <a:endParaRPr lang="en-US"/>
          </a:p>
        </p:txBody>
      </p:sp>
    </p:spTree>
    <p:extLst>
      <p:ext uri="{BB962C8B-B14F-4D97-AF65-F5344CB8AC3E}">
        <p14:creationId xmlns:p14="http://schemas.microsoft.com/office/powerpoint/2010/main" val="83928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1</a:t>
            </a:fld>
            <a:endParaRPr lang="en-US"/>
          </a:p>
        </p:txBody>
      </p:sp>
    </p:spTree>
    <p:extLst>
      <p:ext uri="{BB962C8B-B14F-4D97-AF65-F5344CB8AC3E}">
        <p14:creationId xmlns:p14="http://schemas.microsoft.com/office/powerpoint/2010/main" val="340126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1150938" y="692150"/>
            <a:ext cx="4556125" cy="3416300"/>
          </a:xfrm>
          <a:ln/>
        </p:spPr>
      </p:sp>
      <p:sp>
        <p:nvSpPr>
          <p:cNvPr id="40962" name="Rectangle 3"/>
          <p:cNvSpPr>
            <a:spLocks noGrp="1" noChangeArrowheads="1"/>
          </p:cNvSpPr>
          <p:nvPr>
            <p:ph type="body" idx="1"/>
          </p:nvPr>
        </p:nvSpPr>
        <p:spPr>
          <a:xfrm>
            <a:off x="911225" y="4343400"/>
            <a:ext cx="5032375" cy="4114800"/>
          </a:xfrm>
          <a:noFill/>
          <a:ln/>
        </p:spPr>
        <p:txBody>
          <a:bodyPr/>
          <a:lstStyle/>
          <a:p>
            <a:pPr eaLnBrk="1" hangingPunct="1"/>
            <a:r>
              <a:rPr lang="en-US" sz="1200" kern="1200" dirty="0">
                <a:solidFill>
                  <a:schemeClr val="tx1"/>
                </a:solidFill>
                <a:effectLst/>
                <a:latin typeface="+mn-lt"/>
                <a:ea typeface="+mn-ea"/>
                <a:cs typeface="+mn-cs"/>
              </a:rPr>
              <a:t>Section 106 compliance has a number of steps, some of which can be combined but all of which must be followed.  Districts have expert archaeologists and others to assist with these steps and there are Section 106 trainings that go into these steps in great detail but I’m only going to just touch upon most of them so we can focus on a couple that often result in the most confusion, which is Undertaking, Permit Area, and Identification efforts.  </a:t>
            </a:r>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2371885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first look at the Undertaking.  Under </a:t>
            </a:r>
            <a:r>
              <a:rPr lang="en-US" sz="1200" kern="1200" dirty="0" err="1">
                <a:solidFill>
                  <a:schemeClr val="tx1"/>
                </a:solidFill>
                <a:effectLst/>
                <a:latin typeface="+mn-lt"/>
                <a:ea typeface="+mn-ea"/>
                <a:cs typeface="+mn-cs"/>
              </a:rPr>
              <a:t>ACHP’s</a:t>
            </a:r>
            <a:r>
              <a:rPr lang="en-US" sz="1200" kern="1200" dirty="0">
                <a:solidFill>
                  <a:schemeClr val="tx1"/>
                </a:solidFill>
                <a:effectLst/>
                <a:latin typeface="+mn-lt"/>
                <a:ea typeface="+mn-ea"/>
                <a:cs typeface="+mn-cs"/>
              </a:rPr>
              <a:t> regulations at 36 </a:t>
            </a:r>
            <a:r>
              <a:rPr lang="en-US" sz="1200" kern="1200" dirty="0" err="1">
                <a:solidFill>
                  <a:schemeClr val="tx1"/>
                </a:solidFill>
                <a:effectLst/>
                <a:latin typeface="+mn-lt"/>
                <a:ea typeface="+mn-ea"/>
                <a:cs typeface="+mn-cs"/>
              </a:rPr>
              <a:t>CFR</a:t>
            </a:r>
            <a:r>
              <a:rPr lang="en-US" sz="1200" kern="1200" dirty="0">
                <a:solidFill>
                  <a:schemeClr val="tx1"/>
                </a:solidFill>
                <a:effectLst/>
                <a:latin typeface="+mn-lt"/>
                <a:ea typeface="+mn-ea"/>
                <a:cs typeface="+mn-cs"/>
              </a:rPr>
              <a:t> 800, the undertaking is the activity requiring a permit.  Step 1 of their regulations state that the federal action agency – in this case Corps Regulatory – determines whether the federal action IS an undertaking.  Notice, the regulation does not say whether the federal action is PART OF or CONTRIBUTES TO an undertaking.  This is an important distinction to understand.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There are two other important points of this regulation.  The Corps is the action agency and it’s the Corps who defines the federal action.  Both Section 106 and the 800s are clear in this regard.  Note, however,</a:t>
            </a:r>
            <a:r>
              <a:rPr lang="en-US" sz="1200" kern="1200" baseline="0" dirty="0">
                <a:solidFill>
                  <a:schemeClr val="tx1"/>
                </a:solidFill>
                <a:effectLst/>
                <a:latin typeface="+mn-lt"/>
                <a:ea typeface="+mn-ea"/>
                <a:cs typeface="+mn-cs"/>
              </a:rPr>
              <a:t> this</a:t>
            </a:r>
            <a:r>
              <a:rPr lang="en-US" sz="1200" kern="1200" dirty="0">
                <a:solidFill>
                  <a:schemeClr val="tx1"/>
                </a:solidFill>
                <a:effectLst/>
                <a:latin typeface="+mn-lt"/>
                <a:ea typeface="+mn-ea"/>
                <a:cs typeface="+mn-cs"/>
              </a:rPr>
              <a:t> is often a point of disagreement you may encounter.  More on this on the next slide.</a:t>
            </a:r>
          </a:p>
        </p:txBody>
      </p:sp>
      <p:sp>
        <p:nvSpPr>
          <p:cNvPr id="4" name="Slide Number Placeholder 3"/>
          <p:cNvSpPr>
            <a:spLocks noGrp="1"/>
          </p:cNvSpPr>
          <p:nvPr>
            <p:ph type="sldNum" sz="quarter" idx="10"/>
          </p:nvPr>
        </p:nvSpPr>
        <p:spPr/>
        <p:txBody>
          <a:bodyPr/>
          <a:lstStyle/>
          <a:p>
            <a:fld id="{BB7ADB01-0557-4CB3-BFE8-C5D7059BDC67}" type="slidenum">
              <a:rPr lang="en-US" smtClean="0"/>
              <a:pPr/>
              <a:t>11</a:t>
            </a:fld>
            <a:endParaRPr lang="en-US"/>
          </a:p>
        </p:txBody>
      </p:sp>
    </p:spTree>
    <p:extLst>
      <p:ext uri="{BB962C8B-B14F-4D97-AF65-F5344CB8AC3E}">
        <p14:creationId xmlns:p14="http://schemas.microsoft.com/office/powerpoint/2010/main" val="296761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So this takes us to the federal action, or the undertaking, in the context of the Regulatory Program and associated authorities under Section 10, 404, and 103.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Undertaking is the federal action and the federal action is the authorization of the activity that requires a permit.  This is clarified in Appendix C but it’s important to note that Appendix C does not dictate how the Corps defines the undertaking; rather it helps explain how we must define in within the confines of the authorities given to us by Congress.  Appendix C functions as a roadmap in that regard.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can see, our definition of undertaking is the same under both the 800s and Appendix C.  Now, you may hear agencies and entities tell the Corps that the undertaking is the “overall” or “larger” undertaking.  Unfortunately, these terms have no basis in law or regulation.  You can’t find them.  Further, there is a body of case law that clarifies the undertaking is the federal action even when the federal action is just a small element of a larger project.  This case law occurs for other agencies too reinforcing that it’s an “Appendix C” issue</a:t>
            </a:r>
            <a:r>
              <a:rPr lang="en-US" sz="1200" kern="1200" baseline="0" dirty="0">
                <a:solidFill>
                  <a:schemeClr val="tx1"/>
                </a:solidFill>
                <a:effectLst/>
                <a:latin typeface="+mn-lt"/>
                <a:ea typeface="+mn-ea"/>
                <a:cs typeface="+mn-cs"/>
              </a:rPr>
              <a:t> but a federal authority issue.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can be difficult for those seeking to protect historic properties regardless of how small the federal government’s role may be.  Section 106 is not like the Endangered Species Act.  The </a:t>
            </a:r>
            <a:r>
              <a:rPr lang="en-US" sz="1200" kern="1200" dirty="0" err="1">
                <a:solidFill>
                  <a:schemeClr val="tx1"/>
                </a:solidFill>
                <a:effectLst/>
                <a:latin typeface="+mn-lt"/>
                <a:ea typeface="+mn-ea"/>
                <a:cs typeface="+mn-cs"/>
              </a:rPr>
              <a:t>ESA</a:t>
            </a:r>
            <a:r>
              <a:rPr lang="en-US" sz="1200" kern="1200" dirty="0">
                <a:solidFill>
                  <a:schemeClr val="tx1"/>
                </a:solidFill>
                <a:effectLst/>
                <a:latin typeface="+mn-lt"/>
                <a:ea typeface="+mn-ea"/>
                <a:cs typeface="+mn-cs"/>
              </a:rPr>
              <a:t> has provisions that ensure species are protected even when there is no federal involvement of any kind.  The </a:t>
            </a:r>
            <a:r>
              <a:rPr lang="en-US" sz="1200" kern="1200" dirty="0" err="1">
                <a:solidFill>
                  <a:schemeClr val="tx1"/>
                </a:solidFill>
                <a:effectLst/>
                <a:latin typeface="+mn-lt"/>
                <a:ea typeface="+mn-ea"/>
                <a:cs typeface="+mn-cs"/>
              </a:rPr>
              <a:t>NHPA</a:t>
            </a:r>
            <a:r>
              <a:rPr lang="en-US" sz="1200" kern="1200" dirty="0">
                <a:solidFill>
                  <a:schemeClr val="tx1"/>
                </a:solidFill>
                <a:effectLst/>
                <a:latin typeface="+mn-lt"/>
                <a:ea typeface="+mn-ea"/>
                <a:cs typeface="+mn-cs"/>
              </a:rPr>
              <a:t> just doesn’t.  Section 106 is specific to federal actions.  For those properties that fall outside the bounds of a federal action, there is no federal 106 protection.  Individuals must rely on state and local laws which can vary widely.  We can definitely empathize with this issue but, unfortunately, unless/until Congress expands our authority or otherwise changes how undertaking is defined, we can only do what we can within the authority we do have.  We have a shared goal of protecting historic properties so the key at this point is to recognize that shared goal while also recognizing its limits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Cases:</a:t>
            </a:r>
          </a:p>
          <a:p>
            <a:r>
              <a:rPr lang="en-US" sz="1200" i="1" kern="1200" dirty="0" err="1">
                <a:solidFill>
                  <a:schemeClr val="tx1"/>
                </a:solidFill>
                <a:effectLst/>
                <a:latin typeface="+mn-lt"/>
                <a:ea typeface="+mn-ea"/>
                <a:cs typeface="+mn-cs"/>
              </a:rPr>
              <a:t>McGehee</a:t>
            </a:r>
            <a:r>
              <a:rPr lang="en-US" sz="1200" i="1" kern="1200" dirty="0">
                <a:solidFill>
                  <a:schemeClr val="tx1"/>
                </a:solidFill>
                <a:effectLst/>
                <a:latin typeface="+mn-lt"/>
                <a:ea typeface="+mn-ea"/>
                <a:cs typeface="+mn-cs"/>
              </a:rPr>
              <a:t> v. U.S. Army Corps of </a:t>
            </a:r>
            <a:r>
              <a:rPr lang="en-US" sz="1200" i="1" kern="1200" dirty="0" err="1">
                <a:solidFill>
                  <a:schemeClr val="tx1"/>
                </a:solidFill>
                <a:effectLst/>
                <a:latin typeface="+mn-lt"/>
                <a:ea typeface="+mn-ea"/>
                <a:cs typeface="+mn-cs"/>
              </a:rPr>
              <a:t>Eng'rs</a:t>
            </a:r>
            <a:r>
              <a:rPr lang="en-US" sz="1200" kern="1200" dirty="0">
                <a:solidFill>
                  <a:schemeClr val="tx1"/>
                </a:solidFill>
                <a:effectLst/>
                <a:latin typeface="+mn-lt"/>
                <a:ea typeface="+mn-ea"/>
                <a:cs typeface="+mn-cs"/>
              </a:rPr>
              <a:t>, 2011 WL 3101773 *2 (</a:t>
            </a:r>
            <a:r>
              <a:rPr lang="en-US" sz="1200" kern="1200" dirty="0" err="1">
                <a:solidFill>
                  <a:schemeClr val="tx1"/>
                </a:solidFill>
                <a:effectLst/>
                <a:latin typeface="+mn-lt"/>
                <a:ea typeface="+mn-ea"/>
                <a:cs typeface="+mn-cs"/>
              </a:rPr>
              <a:t>W.D</a:t>
            </a:r>
            <a:r>
              <a:rPr lang="en-US" sz="1200" kern="1200" dirty="0">
                <a:solidFill>
                  <a:schemeClr val="tx1"/>
                </a:solidFill>
                <a:effectLst/>
                <a:latin typeface="+mn-lt"/>
                <a:ea typeface="+mn-ea"/>
                <a:cs typeface="+mn-cs"/>
              </a:rPr>
              <a:t>. Ky. July 19, 2011) </a:t>
            </a:r>
          </a:p>
          <a:p>
            <a:r>
              <a:rPr lang="en-US" sz="1200" i="1" kern="1200" dirty="0">
                <a:solidFill>
                  <a:schemeClr val="tx1"/>
                </a:solidFill>
                <a:effectLst/>
                <a:latin typeface="+mn-lt"/>
                <a:ea typeface="+mn-ea"/>
                <a:cs typeface="+mn-cs"/>
              </a:rPr>
              <a:t>Standing Rock Sioux Tribe v. U.S. Army Corps of Engineers, </a:t>
            </a:r>
            <a:r>
              <a:rPr lang="en-US" sz="1200" kern="1200" dirty="0">
                <a:solidFill>
                  <a:schemeClr val="tx1"/>
                </a:solidFill>
                <a:effectLst/>
                <a:latin typeface="+mn-lt"/>
                <a:ea typeface="+mn-ea"/>
                <a:cs typeface="+mn-cs"/>
              </a:rPr>
              <a:t>No. No.16-1534, Order Denying Preliminary Injunction, Slip op. at 46-47 (</a:t>
            </a:r>
            <a:r>
              <a:rPr lang="en-US" sz="1200" kern="1200" dirty="0" err="1">
                <a:solidFill>
                  <a:schemeClr val="tx1"/>
                </a:solidFill>
                <a:effectLst/>
                <a:latin typeface="+mn-lt"/>
                <a:ea typeface="+mn-ea"/>
                <a:cs typeface="+mn-cs"/>
              </a:rPr>
              <a:t>D.D.C</a:t>
            </a:r>
            <a:r>
              <a:rPr lang="en-US" sz="1200" kern="1200" dirty="0">
                <a:solidFill>
                  <a:schemeClr val="tx1"/>
                </a:solidFill>
                <a:effectLst/>
                <a:latin typeface="+mn-lt"/>
                <a:ea typeface="+mn-ea"/>
                <a:cs typeface="+mn-cs"/>
              </a:rPr>
              <a:t>. Sept. 9, 2016).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Federal undertaking under the </a:t>
            </a:r>
            <a:r>
              <a:rPr lang="en-US" sz="1200" kern="1200" dirty="0" err="1">
                <a:solidFill>
                  <a:schemeClr val="tx1"/>
                </a:solidFill>
                <a:effectLst/>
                <a:latin typeface="+mn-lt"/>
                <a:ea typeface="+mn-ea"/>
                <a:cs typeface="+mn-cs"/>
              </a:rPr>
              <a:t>NHPA</a:t>
            </a:r>
            <a:r>
              <a:rPr lang="en-US" sz="1200" kern="1200" dirty="0">
                <a:solidFill>
                  <a:schemeClr val="tx1"/>
                </a:solidFill>
                <a:effectLst/>
                <a:latin typeface="+mn-lt"/>
                <a:ea typeface="+mn-ea"/>
                <a:cs typeface="+mn-cs"/>
              </a:rPr>
              <a:t> are similar to “major federal actions” under the National Environmental Policy Act. </a:t>
            </a:r>
            <a:r>
              <a:rPr lang="en-US" sz="1200" i="1" kern="1200" dirty="0">
                <a:solidFill>
                  <a:schemeClr val="tx1"/>
                </a:solidFill>
                <a:effectLst/>
                <a:latin typeface="+mn-lt"/>
                <a:ea typeface="+mn-ea"/>
                <a:cs typeface="+mn-cs"/>
              </a:rPr>
              <a:t>See Karst </a:t>
            </a:r>
            <a:r>
              <a:rPr lang="en-US" sz="1200" i="1" kern="1200" dirty="0" err="1">
                <a:solidFill>
                  <a:schemeClr val="tx1"/>
                </a:solidFill>
                <a:effectLst/>
                <a:latin typeface="+mn-lt"/>
                <a:ea typeface="+mn-ea"/>
                <a:cs typeface="+mn-cs"/>
              </a:rPr>
              <a:t>Envtl</a:t>
            </a:r>
            <a:r>
              <a:rPr lang="en-US" sz="1200" i="1" kern="1200" dirty="0">
                <a:solidFill>
                  <a:schemeClr val="tx1"/>
                </a:solidFill>
                <a:effectLst/>
                <a:latin typeface="+mn-lt"/>
                <a:ea typeface="+mn-ea"/>
                <a:cs typeface="+mn-cs"/>
              </a:rPr>
              <a:t>. Educ. &amp; Prot., Inc. v. EPA</a:t>
            </a:r>
            <a:r>
              <a:rPr lang="en-US"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475 F.3d 1291, 1294-95 (D.C. Cir. 2007)</a:t>
            </a:r>
            <a:r>
              <a:rPr lang="en-US" sz="1200" kern="1200" dirty="0">
                <a:solidFill>
                  <a:schemeClr val="tx1"/>
                </a:solidFill>
                <a:effectLst/>
                <a:latin typeface="+mn-lt"/>
                <a:ea typeface="+mn-ea"/>
                <a:cs typeface="+mn-cs"/>
              </a:rPr>
              <a:t> (“Because of the operational similarity between </a:t>
            </a:r>
            <a:r>
              <a:rPr lang="en-US" sz="1200" kern="1200" dirty="0" err="1">
                <a:solidFill>
                  <a:schemeClr val="tx1"/>
                </a:solidFill>
                <a:effectLst/>
                <a:latin typeface="+mn-lt"/>
                <a:ea typeface="+mn-ea"/>
                <a:cs typeface="+mn-cs"/>
              </a:rPr>
              <a:t>NEPA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NHPA</a:t>
            </a:r>
            <a:r>
              <a:rPr lang="en-US" sz="1200" kern="1200" dirty="0">
                <a:solidFill>
                  <a:schemeClr val="tx1"/>
                </a:solidFill>
                <a:effectLst/>
                <a:latin typeface="+mn-lt"/>
                <a:ea typeface="+mn-ea"/>
                <a:cs typeface="+mn-cs"/>
              </a:rPr>
              <a:t>, both of which impose procedural obligations on federal agencies after a certain threshold of federal involvement, courts treat major federal actions under </a:t>
            </a:r>
            <a:r>
              <a:rPr lang="en-US" sz="1200" kern="1200" dirty="0" err="1">
                <a:solidFill>
                  <a:schemeClr val="tx1"/>
                </a:solidFill>
                <a:effectLst/>
                <a:latin typeface="+mn-lt"/>
                <a:ea typeface="+mn-ea"/>
                <a:cs typeface="+mn-cs"/>
              </a:rPr>
              <a:t>NEPA</a:t>
            </a:r>
            <a:r>
              <a:rPr lang="en-US" sz="1200" kern="1200" dirty="0">
                <a:solidFill>
                  <a:schemeClr val="tx1"/>
                </a:solidFill>
                <a:effectLst/>
                <a:latin typeface="+mn-lt"/>
                <a:ea typeface="+mn-ea"/>
                <a:cs typeface="+mn-cs"/>
              </a:rPr>
              <a:t> similarly to federal undertakings under </a:t>
            </a:r>
            <a:r>
              <a:rPr lang="en-US" sz="1200" kern="1200" dirty="0" err="1">
                <a:solidFill>
                  <a:schemeClr val="tx1"/>
                </a:solidFill>
                <a:effectLst/>
                <a:latin typeface="+mn-lt"/>
                <a:ea typeface="+mn-ea"/>
                <a:cs typeface="+mn-cs"/>
              </a:rPr>
              <a:t>NHPA</a:t>
            </a:r>
            <a:r>
              <a:rPr lang="en-US" sz="1200"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r>
              <a:rPr lang="en-US" sz="1200" i="1" kern="1200" dirty="0" err="1">
                <a:solidFill>
                  <a:schemeClr val="tx1"/>
                </a:solidFill>
                <a:effectLst/>
                <a:latin typeface="+mn-lt"/>
                <a:ea typeface="+mn-ea"/>
                <a:cs typeface="+mn-cs"/>
              </a:rPr>
              <a:t>Sugerloaf</a:t>
            </a:r>
            <a:r>
              <a:rPr lang="en-US" sz="1200" i="1" kern="1200" dirty="0">
                <a:solidFill>
                  <a:schemeClr val="tx1"/>
                </a:solidFill>
                <a:effectLst/>
                <a:latin typeface="+mn-lt"/>
                <a:ea typeface="+mn-ea"/>
                <a:cs typeface="+mn-cs"/>
              </a:rPr>
              <a:t> Citizens </a:t>
            </a:r>
            <a:r>
              <a:rPr lang="en-US" sz="1200" i="1" kern="1200" dirty="0" err="1">
                <a:solidFill>
                  <a:schemeClr val="tx1"/>
                </a:solidFill>
                <a:effectLst/>
                <a:latin typeface="+mn-lt"/>
                <a:ea typeface="+mn-ea"/>
                <a:cs typeface="+mn-cs"/>
              </a:rPr>
              <a:t>Ass’n</a:t>
            </a:r>
            <a:r>
              <a:rPr lang="en-US" sz="1200" i="1" kern="1200" dirty="0">
                <a:solidFill>
                  <a:schemeClr val="tx1"/>
                </a:solidFill>
                <a:effectLst/>
                <a:latin typeface="+mn-lt"/>
                <a:ea typeface="+mn-ea"/>
                <a:cs typeface="+mn-cs"/>
              </a:rPr>
              <a:t> v. FERC</a:t>
            </a:r>
            <a:r>
              <a:rPr lang="en-US" sz="1200" kern="1200" dirty="0">
                <a:solidFill>
                  <a:schemeClr val="tx1"/>
                </a:solidFill>
                <a:effectLst/>
                <a:latin typeface="+mn-lt"/>
                <a:ea typeface="+mn-ea"/>
                <a:cs typeface="+mn-cs"/>
              </a:rPr>
              <a:t>, 959 F.2d 508, 515 (4th Cir. 1992)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12</a:t>
            </a:fld>
            <a:endParaRPr lang="en-US"/>
          </a:p>
        </p:txBody>
      </p:sp>
    </p:spTree>
    <p:extLst>
      <p:ext uri="{BB962C8B-B14F-4D97-AF65-F5344CB8AC3E}">
        <p14:creationId xmlns:p14="http://schemas.microsoft.com/office/powerpoint/2010/main" val="752827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What’s the undertaking?  [Click on Undertaking] In this photo the Undertaking is the activity that requires a Corps permit.  It’s the excavation and backfill in waters of the U.S. associated with the installation of a utility line.  If there is fill in wetlands adjacent to the water crossing then that would be part of the undertaking as well.</a:t>
            </a:r>
          </a:p>
          <a:p>
            <a:endParaRPr lang="en-US" baseline="0" dirty="0"/>
          </a:p>
        </p:txBody>
      </p:sp>
      <p:sp>
        <p:nvSpPr>
          <p:cNvPr id="4" name="Date Placeholder 3"/>
          <p:cNvSpPr>
            <a:spLocks noGrp="1"/>
          </p:cNvSpPr>
          <p:nvPr>
            <p:ph type="dt" idx="10"/>
          </p:nvPr>
        </p:nvSpPr>
        <p:spPr/>
        <p:txBody>
          <a:bodyPr/>
          <a:lstStyle/>
          <a:p>
            <a:r>
              <a:rPr lang="en-US"/>
              <a:t>8/24/2012</a:t>
            </a:r>
            <a:endParaRPr lang="en-US" dirty="0"/>
          </a:p>
        </p:txBody>
      </p:sp>
      <p:sp>
        <p:nvSpPr>
          <p:cNvPr id="5" name="Slide Number Placeholder 4"/>
          <p:cNvSpPr>
            <a:spLocks noGrp="1"/>
          </p:cNvSpPr>
          <p:nvPr>
            <p:ph type="sldNum" sz="quarter" idx="11"/>
          </p:nvPr>
        </p:nvSpPr>
        <p:spPr/>
        <p:txBody>
          <a:bodyPr/>
          <a:lstStyle/>
          <a:p>
            <a:fld id="{16A4B4CB-9D3E-4CC2-98C3-D7B2DF557B93}" type="slidenum">
              <a:rPr lang="en-US" smtClean="0"/>
              <a:pPr/>
              <a:t>13</a:t>
            </a:fld>
            <a:endParaRPr lang="en-US" dirty="0"/>
          </a:p>
        </p:txBody>
      </p:sp>
    </p:spTree>
    <p:extLst>
      <p:ext uri="{BB962C8B-B14F-4D97-AF65-F5344CB8AC3E}">
        <p14:creationId xmlns:p14="http://schemas.microsoft.com/office/powerpoint/2010/main" val="3677819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267490C-1116-47D7-95C8-D298FA0E8F88}" type="slidenum">
              <a:rPr lang="en-US"/>
              <a:pPr/>
              <a:t>14</a:t>
            </a:fld>
            <a:endParaRPr lang="en-US" dirty="0"/>
          </a:p>
        </p:txBody>
      </p:sp>
      <p:sp>
        <p:nvSpPr>
          <p:cNvPr id="96258"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96259" name="Rectangle 3"/>
          <p:cNvSpPr>
            <a:spLocks noGrp="1" noChangeArrowheads="1"/>
          </p:cNvSpPr>
          <p:nvPr>
            <p:ph type="body" idx="1"/>
          </p:nvPr>
        </p:nvSpPr>
        <p:spPr>
          <a:xfrm>
            <a:off x="914400" y="4343400"/>
            <a:ext cx="5029200" cy="4114800"/>
          </a:xfrm>
          <a:noFill/>
          <a:ln/>
        </p:spPr>
        <p:txBody>
          <a:bodyPr lIns="92068" tIns="46034" rIns="92068" bIns="46034"/>
          <a:lstStyle/>
          <a:p>
            <a:r>
              <a:rPr lang="en-US" sz="1200" kern="1200" dirty="0">
                <a:solidFill>
                  <a:schemeClr val="tx1"/>
                </a:solidFill>
                <a:effectLst/>
                <a:latin typeface="+mn-lt"/>
                <a:ea typeface="+mn-ea"/>
                <a:cs typeface="+mn-cs"/>
              </a:rPr>
              <a:t>What about here?  In this case, again it’s the discharge of fill material into the stream for a road crossing.  It’s also the discharge of fill into wetlands and waters associated with the residential development.  Notice, however, how the regulated impacts are scattered throughout the site.  That’s an important point to remember that we will return to in a bit.</a:t>
            </a:r>
            <a:endParaRPr lang="en-US" dirty="0">
              <a:latin typeface="Arial" charset="0"/>
            </a:endParaRPr>
          </a:p>
        </p:txBody>
      </p:sp>
    </p:spTree>
    <p:extLst>
      <p:ext uri="{BB962C8B-B14F-4D97-AF65-F5344CB8AC3E}">
        <p14:creationId xmlns:p14="http://schemas.microsoft.com/office/powerpoint/2010/main" val="1592399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152525" y="692150"/>
            <a:ext cx="4552950" cy="3416300"/>
          </a:xfrm>
          <a:noFill/>
          <a:ln>
            <a:solidFill>
              <a:srgbClr val="000000"/>
            </a:solidFill>
            <a:miter lim="800000"/>
            <a:headEnd/>
            <a:tailEnd/>
          </a:ln>
        </p:spPr>
      </p:sp>
      <p:sp>
        <p:nvSpPr>
          <p:cNvPr id="75779" name="Rectangle 3"/>
          <p:cNvSpPr>
            <a:spLocks noGrp="1" noChangeArrowheads="1"/>
          </p:cNvSpPr>
          <p:nvPr>
            <p:ph type="body" idx="1"/>
          </p:nvPr>
        </p:nvSpPr>
        <p:spPr bwMode="auto">
          <a:xfrm>
            <a:off x="911685" y="4344108"/>
            <a:ext cx="5031497" cy="4114643"/>
          </a:xfrm>
          <a:noFill/>
        </p:spPr>
        <p:txBody>
          <a:bodyPr wrap="square" lIns="91433" tIns="45717" rIns="91433" bIns="45717" numCol="1" anchor="t" anchorCtr="0" compatLnSpc="1">
            <a:prstTxWarp prst="textNoShape">
              <a:avLst/>
            </a:prstTxWarp>
          </a:bodyPr>
          <a:lstStyle/>
          <a:p>
            <a:pPr eaLnBrk="1" hangingPunct="1"/>
            <a:r>
              <a:rPr lang="en-US" sz="1200" kern="1200" dirty="0">
                <a:solidFill>
                  <a:schemeClr val="tx1"/>
                </a:solidFill>
                <a:effectLst/>
                <a:latin typeface="+mn-lt"/>
                <a:ea typeface="+mn-ea"/>
                <a:cs typeface="+mn-cs"/>
              </a:rPr>
              <a:t>Once the Corps defines its undertaking we now need to determine the permit area.  The permit area includes those areas comprising jurisdictional waters directly affected by the Corps undertaking and uplands directly affected by the authorized work.  It’s essentially the associated activities whereby the Corps has federal control and responsibility.  In order to determine what activities are included, the Corps looks at three criteria.</a:t>
            </a:r>
            <a:endParaRPr lang="en-US" dirty="0"/>
          </a:p>
        </p:txBody>
      </p:sp>
    </p:spTree>
    <p:extLst>
      <p:ext uri="{BB962C8B-B14F-4D97-AF65-F5344CB8AC3E}">
        <p14:creationId xmlns:p14="http://schemas.microsoft.com/office/powerpoint/2010/main" val="137876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is the ‘but for’ test.  Would the activity occur but for the authorized work?  This cannot be used in isolation, however.  The activity must also be integrally related to the authorized work or essential to the completeness of the overall project/program.  Finally, and perhaps most importantly, the activity must be directly associated with the authorized work.  This is really important.  It’s easy to go through a long chain of events tying our activity to other activities farther removed in time or distance.  We have to look back at our authority though. Appendix C contains several common examples of how to apply the three tests.  </a:t>
            </a:r>
          </a:p>
          <a:p>
            <a:endParaRPr lang="en-US" dirty="0"/>
          </a:p>
          <a:p>
            <a:r>
              <a:rPr lang="en-US" sz="1200" kern="1200" dirty="0">
                <a:solidFill>
                  <a:schemeClr val="tx1"/>
                </a:solidFill>
                <a:effectLst/>
                <a:latin typeface="+mn-lt"/>
                <a:ea typeface="+mn-ea"/>
                <a:cs typeface="+mn-cs"/>
              </a:rPr>
              <a:t>Appendix C Part 1(g) includes several examples.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For example, consider an application for a permit to construct a pier and dredge an access channel so that an industry may be established and operated on an upland area. (i) Assume that the industry requires the access channel and the pier and that without such channel and pier the project would not be feasible. Clearly then, the industrial site, even though upland, would be within the "permit area." It would not be established "but for" the access channel and pier; it also is integrally related to the work and structure to be authorized; and finally it is directly associated with the work and structure to be authorized. Similarly, all three tests are satisfied for the dredged material disposal site and it too is in the "permit area" even if located on uplands.</a:t>
            </a:r>
          </a:p>
          <a:p>
            <a:r>
              <a:rPr lang="en-US" sz="1200" kern="1200" dirty="0">
                <a:solidFill>
                  <a:schemeClr val="tx1"/>
                </a:solidFill>
                <a:effectLst/>
                <a:latin typeface="+mn-lt"/>
                <a:ea typeface="+mn-ea"/>
                <a:cs typeface="+mn-cs"/>
              </a:rPr>
              <a:t>(ii) Consider further that the industry, if established, would cause local agencies to extend water and sewer lines to service the area of the industrial site. Assume that the extension would not itself involve the waters of the United States and is not solely the result of the industrial facility. The extensions would not be within the "permit area" because they would not be directly associated with the work or structure to be authorized.</a:t>
            </a:r>
          </a:p>
          <a:p>
            <a:r>
              <a:rPr lang="en-US" sz="1200" kern="1200" dirty="0">
                <a:solidFill>
                  <a:schemeClr val="tx1"/>
                </a:solidFill>
                <a:effectLst/>
                <a:latin typeface="+mn-lt"/>
                <a:ea typeface="+mn-ea"/>
                <a:cs typeface="+mn-cs"/>
              </a:rPr>
              <a:t>(iii) Now consider that the industry, if established, would require increased housing for its employees, but that a private developer would develop the housing. Again, even if the housing would not be developed but for the authorized work and structure, the housing would not be within the permit area because it would not be directly associated with or integrally related to the work or structure to be authorized.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Consider a different example. This time an industry will be established that requires no access to the navigable waters for its operation. The plans for the facility, however, call for a recreational pier with an access channel. The pier and channel will be used for the company-owned yacht and employee recreation. In the example, the industrial site is not included within the permit area. Only areas of dredging, dredged material disposal, and pier construction would be within the permit area.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Lastly, consider a linear crossing of the waters of the United States; for example, by a transmission line, pipeline, or highway.</a:t>
            </a:r>
          </a:p>
          <a:p>
            <a:pPr marL="285750" indent="-285750">
              <a:buAutoNum type="romanLcParenBoth"/>
            </a:pPr>
            <a:r>
              <a:rPr lang="en-US" sz="1200" kern="1200" dirty="0">
                <a:solidFill>
                  <a:schemeClr val="tx1"/>
                </a:solidFill>
                <a:effectLst/>
                <a:latin typeface="+mn-lt"/>
                <a:ea typeface="+mn-ea"/>
                <a:cs typeface="+mn-cs"/>
              </a:rPr>
              <a:t>Such projects almost always can be undertaken without Corps authorization, if they are designed to avoid affecting the waters of the United States. Corps authorization is sought because it is less expensive or more convenient for the applicant to do so than to avoid affecting the waters of the United States. Thus the "but for" test is not met by the entire project right-of-way. The "same undertaking" and "integral relationship" tests are met, but this is not sufficient to make the whole right-of-way part of the permit area. Typically, however, some portion of the right-of-way, approaching the crossing, would not occur in its given configuration "but for" the authorized activity. This portion of the right-of-way, whose location is determined by the location of the crossing, meets all three tests and hence is part of the permit area.</a:t>
            </a:r>
          </a:p>
          <a:p>
            <a:pPr marL="285750" indent="-285750">
              <a:buAutoNum type="romanLcParenBoth"/>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[Reader note = the first</a:t>
            </a:r>
            <a:r>
              <a:rPr lang="en-US" sz="1200" kern="1200" baseline="0" dirty="0">
                <a:solidFill>
                  <a:schemeClr val="tx1"/>
                </a:solidFill>
                <a:effectLst/>
                <a:latin typeface="+mn-lt"/>
                <a:ea typeface="+mn-ea"/>
                <a:cs typeface="+mn-cs"/>
              </a:rPr>
              <a:t> sentence under (4)(i) does not establish a rule that if Corps authorization is absolutely necessary then somehow our authority is expanded.  It merely highlights that our authority is limited.  So let’s say a local government requires the crossing be designed in a manner that triggers a Corps permit – that would NOT be a reason for our jurisdiction/review area to be extended beyond the </a:t>
            </a:r>
            <a:r>
              <a:rPr lang="en-US" sz="1200" kern="1200" baseline="0" dirty="0" err="1">
                <a:solidFill>
                  <a:schemeClr val="tx1"/>
                </a:solidFill>
                <a:effectLst/>
                <a:latin typeface="+mn-lt"/>
                <a:ea typeface="+mn-ea"/>
                <a:cs typeface="+mn-cs"/>
              </a:rPr>
              <a:t>waterbody</a:t>
            </a:r>
            <a:r>
              <a:rPr lang="en-US" sz="1200" kern="1200" baseline="0" dirty="0">
                <a:solidFill>
                  <a:schemeClr val="tx1"/>
                </a:solidFill>
                <a:effectLst/>
                <a:latin typeface="+mn-lt"/>
                <a:ea typeface="+mn-ea"/>
                <a:cs typeface="+mn-cs"/>
              </a:rPr>
              <a:t> crossing and appropriate buffer areas]</a:t>
            </a:r>
          </a:p>
          <a:p>
            <a:pPr marL="0" indent="0">
              <a:buNone/>
            </a:pPr>
            <a:endParaRPr lang="en-US" sz="1200" kern="1200" baseline="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(ii) Accordingly, in the case of the linear crossing, the permit area shall extend in either direction from the crossing to that point at which alternative alignments leading to reasonable alternative locations for the crossing can be considered and evaluated. Such a point may often coincide with the physical feature of the </a:t>
            </a:r>
            <a:r>
              <a:rPr lang="en-US" sz="1200" kern="1200" dirty="0" err="1">
                <a:solidFill>
                  <a:schemeClr val="tx1"/>
                </a:solidFill>
                <a:effectLst/>
                <a:latin typeface="+mn-lt"/>
                <a:ea typeface="+mn-ea"/>
                <a:cs typeface="+mn-cs"/>
              </a:rPr>
              <a:t>waterbody</a:t>
            </a:r>
            <a:r>
              <a:rPr lang="en-US" sz="1200" kern="1200" dirty="0">
                <a:solidFill>
                  <a:schemeClr val="tx1"/>
                </a:solidFill>
                <a:effectLst/>
                <a:latin typeface="+mn-lt"/>
                <a:ea typeface="+mn-ea"/>
                <a:cs typeface="+mn-cs"/>
              </a:rPr>
              <a:t> to be crossed, for example, a bluff, the limit of the flood plain, a </a:t>
            </a:r>
            <a:r>
              <a:rPr lang="en-US" sz="1200" kern="1200" dirty="0" err="1">
                <a:solidFill>
                  <a:schemeClr val="tx1"/>
                </a:solidFill>
                <a:effectLst/>
                <a:latin typeface="+mn-lt"/>
                <a:ea typeface="+mn-ea"/>
                <a:cs typeface="+mn-cs"/>
              </a:rPr>
              <a:t>vegetational</a:t>
            </a:r>
            <a:r>
              <a:rPr lang="en-US" sz="1200" kern="1200" dirty="0">
                <a:solidFill>
                  <a:schemeClr val="tx1"/>
                </a:solidFill>
                <a:effectLst/>
                <a:latin typeface="+mn-lt"/>
                <a:ea typeface="+mn-ea"/>
                <a:cs typeface="+mn-cs"/>
              </a:rPr>
              <a:t> change, etc., or with a jurisdictional feature associated with the </a:t>
            </a:r>
            <a:r>
              <a:rPr lang="en-US" sz="1200" kern="1200" dirty="0" err="1">
                <a:solidFill>
                  <a:schemeClr val="tx1"/>
                </a:solidFill>
                <a:effectLst/>
                <a:latin typeface="+mn-lt"/>
                <a:ea typeface="+mn-ea"/>
                <a:cs typeface="+mn-cs"/>
              </a:rPr>
              <a:t>waterbody</a:t>
            </a:r>
            <a:r>
              <a:rPr lang="en-US" sz="1200" kern="1200" dirty="0">
                <a:solidFill>
                  <a:schemeClr val="tx1"/>
                </a:solidFill>
                <a:effectLst/>
                <a:latin typeface="+mn-lt"/>
                <a:ea typeface="+mn-ea"/>
                <a:cs typeface="+mn-cs"/>
              </a:rPr>
              <a:t>, for example, a zoning change, easement limit, etc., although such features should not be controlling in selecting the limits of the permit area.</a:t>
            </a:r>
          </a:p>
          <a:p>
            <a:endParaRPr lang="en-US"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16</a:t>
            </a:fld>
            <a:endParaRPr lang="en-US"/>
          </a:p>
        </p:txBody>
      </p:sp>
    </p:spTree>
    <p:extLst>
      <p:ext uri="{BB962C8B-B14F-4D97-AF65-F5344CB8AC3E}">
        <p14:creationId xmlns:p14="http://schemas.microsoft.com/office/powerpoint/2010/main" val="3678210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now we’ve identified all the activities that are within our federal control and responsibility to evaluate.  Within this boundary of activities we obviously consider the effects of the activities on historic properties.  What isn’t often well-understood, however, is that we also consider the effects to historic properties outside this boundary.  Historic Properties can be affected a number of different ways.  There is direct ground disturbance of course but depending on why a property is listed or eligible, there can also be visual impacts, auditory impacts, and other types of impacts.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most encountered is impacts to the setting.  If the activities within our purview affect the setting of a historic property, then we must evaluate those effects.  We cannot, however, undertake efforts to identify not previously identified historic properties outside the permit area.  You may wonder why that is.  Again, like everything in our program, it’s based on the limits of our authority.  These are not Corps projects and we cannot direct an applicant to access property they may not own OR,</a:t>
            </a:r>
            <a:r>
              <a:rPr lang="en-US" sz="1200" kern="1200" baseline="0" dirty="0">
                <a:solidFill>
                  <a:schemeClr val="tx1"/>
                </a:solidFill>
                <a:effectLst/>
                <a:latin typeface="+mn-lt"/>
                <a:ea typeface="+mn-ea"/>
                <a:cs typeface="+mn-cs"/>
              </a:rPr>
              <a:t> even if owned,</a:t>
            </a:r>
            <a:r>
              <a:rPr lang="en-US" sz="1200" kern="1200" dirty="0">
                <a:solidFill>
                  <a:schemeClr val="tx1"/>
                </a:solidFill>
                <a:effectLst/>
                <a:latin typeface="+mn-lt"/>
                <a:ea typeface="+mn-ea"/>
                <a:cs typeface="+mn-cs"/>
              </a:rPr>
              <a:t> that is not directly associated with the activities within our review.</a:t>
            </a:r>
          </a:p>
          <a:p>
            <a:endParaRPr lang="en-US"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17</a:t>
            </a:fld>
            <a:endParaRPr lang="en-US" dirty="0"/>
          </a:p>
        </p:txBody>
      </p:sp>
    </p:spTree>
    <p:extLst>
      <p:ext uri="{BB962C8B-B14F-4D97-AF65-F5344CB8AC3E}">
        <p14:creationId xmlns:p14="http://schemas.microsoft.com/office/powerpoint/2010/main" val="2387165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we’ve discussed the Permit Area which takes us to another point of confusion you may encounter.  Although Regulatory uses the term Permit Area, no one else in the federal government does.  Everyone else uses the Area of Potential Effect.  Well, how do they compare?  Here is the definition in the 800s – as you can see it is the areas that may be directly and indirectly affected.  The Corps Permit Area includes the actions that we have control over.  We analyze the direct/indirect effects of those actions both within the permit area and outside the permit area.  Taken together, our review area is equivalent to the APE.  The Corps procedures are entirely consistent.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can be hard for folks to believe though.  They often say the Corps APE is narrow BECAUSE of Appendix C.  As already discussed, that’s not true.  Our review area is based on our Undertaking and our Undertaking is based on our authorities.  If the undertaking is only a small component of a larger project, our review area is as well.  Although Appendix C provides a roadmap specific to the Regulatory program, even without it, our definitions and review areas would be the same.  Let’s look at some examples.</a:t>
            </a:r>
          </a:p>
          <a:p>
            <a:endParaRPr lang="en-US"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18</a:t>
            </a:fld>
            <a:endParaRPr lang="en-US" dirty="0"/>
          </a:p>
        </p:txBody>
      </p:sp>
    </p:spTree>
    <p:extLst>
      <p:ext uri="{BB962C8B-B14F-4D97-AF65-F5344CB8AC3E}">
        <p14:creationId xmlns:p14="http://schemas.microsoft.com/office/powerpoint/2010/main" val="8096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 what’s the permit area?  As a reminder, it’s the activities over which we have control and that we must consider the effects.  Clearly we have the </a:t>
            </a:r>
            <a:r>
              <a:rPr lang="en-US" sz="1200" kern="1200" dirty="0" err="1">
                <a:solidFill>
                  <a:schemeClr val="tx1"/>
                </a:solidFill>
                <a:effectLst/>
                <a:latin typeface="+mn-lt"/>
                <a:ea typeface="+mn-ea"/>
                <a:cs typeface="+mn-cs"/>
              </a:rPr>
              <a:t>waterbody</a:t>
            </a:r>
            <a:r>
              <a:rPr lang="en-US" sz="1200" kern="1200" dirty="0">
                <a:solidFill>
                  <a:schemeClr val="tx1"/>
                </a:solidFill>
                <a:effectLst/>
                <a:latin typeface="+mn-lt"/>
                <a:ea typeface="+mn-ea"/>
                <a:cs typeface="+mn-cs"/>
              </a:rPr>
              <a:t> crossing.  We also have the staging areas on either side.  The permit area likely extends to at least the tree line but may go farther.  Of course, once we delineate the permit area, we still need to analyze effects to historic properties in and outside the permit area.</a:t>
            </a:r>
          </a:p>
          <a:p>
            <a:endParaRPr lang="en-US" baseline="0" dirty="0"/>
          </a:p>
        </p:txBody>
      </p:sp>
      <p:sp>
        <p:nvSpPr>
          <p:cNvPr id="4" name="Date Placeholder 3"/>
          <p:cNvSpPr>
            <a:spLocks noGrp="1"/>
          </p:cNvSpPr>
          <p:nvPr>
            <p:ph type="dt" idx="10"/>
          </p:nvPr>
        </p:nvSpPr>
        <p:spPr/>
        <p:txBody>
          <a:bodyPr/>
          <a:lstStyle/>
          <a:p>
            <a:r>
              <a:rPr lang="en-US"/>
              <a:t>8/24/2012</a:t>
            </a:r>
            <a:endParaRPr lang="en-US" dirty="0"/>
          </a:p>
        </p:txBody>
      </p:sp>
      <p:sp>
        <p:nvSpPr>
          <p:cNvPr id="5" name="Slide Number Placeholder 4"/>
          <p:cNvSpPr>
            <a:spLocks noGrp="1"/>
          </p:cNvSpPr>
          <p:nvPr>
            <p:ph type="sldNum" sz="quarter" idx="11"/>
          </p:nvPr>
        </p:nvSpPr>
        <p:spPr/>
        <p:txBody>
          <a:bodyPr/>
          <a:lstStyle/>
          <a:p>
            <a:fld id="{16A4B4CB-9D3E-4CC2-98C3-D7B2DF557B93}" type="slidenum">
              <a:rPr lang="en-US" smtClean="0"/>
              <a:pPr/>
              <a:t>19</a:t>
            </a:fld>
            <a:endParaRPr lang="en-US" dirty="0"/>
          </a:p>
        </p:txBody>
      </p:sp>
    </p:spTree>
    <p:extLst>
      <p:ext uri="{BB962C8B-B14F-4D97-AF65-F5344CB8AC3E}">
        <p14:creationId xmlns:p14="http://schemas.microsoft.com/office/powerpoint/2010/main" val="104570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some of you may be less familiar with the Regulatory Program, I’d like to provide a quick overview of our mission, authorities, and types of authorizations.  These can be full presentations in and of themselves but I’m only going to be touching upon them.  </a:t>
            </a:r>
            <a:r>
              <a:rPr lang="en-US" sz="1200" kern="1200" dirty="0" err="1">
                <a:solidFill>
                  <a:schemeClr val="tx1"/>
                </a:solidFill>
                <a:effectLst/>
                <a:latin typeface="+mn-lt"/>
                <a:ea typeface="+mn-ea"/>
                <a:cs typeface="+mn-cs"/>
              </a:rPr>
              <a:t>Regulatory’s</a:t>
            </a:r>
            <a:r>
              <a:rPr lang="en-US" sz="1200" kern="1200" dirty="0">
                <a:solidFill>
                  <a:schemeClr val="tx1"/>
                </a:solidFill>
                <a:effectLst/>
                <a:latin typeface="+mn-lt"/>
                <a:ea typeface="+mn-ea"/>
                <a:cs typeface="+mn-cs"/>
              </a:rPr>
              <a:t> mission is to protect the nation’s aquatic resources while allowing reasonable development through fair and balanced decisions.  We do this by administering a few different laws.</a:t>
            </a:r>
          </a:p>
          <a:p>
            <a:endParaRPr lang="en-US" dirty="0">
              <a:latin typeface="Arial" charset="0"/>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8FAFC9DD-BB86-47C8-84F8-83E6017B9F2A}" type="slidenum">
              <a:rPr lang="en-US" smtClean="0">
                <a:latin typeface="Arial" charset="0"/>
                <a:ea typeface="MS PGothic" pitchFamily="34" charset="-128"/>
                <a:cs typeface="Arial" charset="0"/>
              </a:rPr>
              <a:pPr/>
              <a:t>2</a:t>
            </a:fld>
            <a:endParaRPr lang="en-US" dirty="0">
              <a:latin typeface="Arial" charset="0"/>
              <a:ea typeface="MS PGothic" pitchFamily="34" charset="-128"/>
              <a:cs typeface="Arial" charset="0"/>
            </a:endParaRPr>
          </a:p>
        </p:txBody>
      </p:sp>
    </p:spTree>
    <p:extLst>
      <p:ext uri="{BB962C8B-B14F-4D97-AF65-F5344CB8AC3E}">
        <p14:creationId xmlns:p14="http://schemas.microsoft.com/office/powerpoint/2010/main" val="2145366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267490C-1116-47D7-95C8-D298FA0E8F88}" type="slidenum">
              <a:rPr lang="en-US"/>
              <a:pPr/>
              <a:t>20</a:t>
            </a:fld>
            <a:endParaRPr lang="en-US" dirty="0"/>
          </a:p>
        </p:txBody>
      </p:sp>
      <p:sp>
        <p:nvSpPr>
          <p:cNvPr id="96258"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96259" name="Rectangle 3"/>
          <p:cNvSpPr>
            <a:spLocks noGrp="1" noChangeArrowheads="1"/>
          </p:cNvSpPr>
          <p:nvPr>
            <p:ph type="body" idx="1"/>
          </p:nvPr>
        </p:nvSpPr>
        <p:spPr>
          <a:xfrm>
            <a:off x="914400" y="4343400"/>
            <a:ext cx="5029200" cy="4114800"/>
          </a:xfrm>
          <a:noFill/>
          <a:ln/>
        </p:spPr>
        <p:txBody>
          <a:bodyPr lIns="92068" tIns="46034" rIns="92068" bIns="46034"/>
          <a:lstStyle/>
          <a:p>
            <a:r>
              <a:rPr lang="en-US" sz="1200" kern="1200" dirty="0">
                <a:solidFill>
                  <a:schemeClr val="tx1"/>
                </a:solidFill>
                <a:effectLst/>
                <a:latin typeface="+mn-lt"/>
                <a:ea typeface="+mn-ea"/>
                <a:cs typeface="+mn-cs"/>
              </a:rPr>
              <a:t>How about this example.  Given that activities are scattered throughout the site, our permit area is the entire construction site – the entire development.  It includes the residential development and staging areas.  It also includes Mitigation areas and MAY include borrow areas if the Corps has sufficient control and responsibility over those, for instance, the material comes from the site itself.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say the entire development was located in uplands where you knew there were historic properties but the only activity requiring a permit, or the undertaking, was the discharge of fill material into the stream for the road crossing to access the upland development? The permit area would be limited to the activities we have control over. It should account for any staging and other upland ground disturbance necessary to construct the crossing so would require us to delineate an appropriate boundary around that crossing.  It would NOT include the upland development.  That doesn’t mean we still can’t consider historic properties outside the area – let’s look at that more closely on the next slide.  </a:t>
            </a:r>
          </a:p>
          <a:p>
            <a:endParaRPr lang="en-US" dirty="0">
              <a:latin typeface="Arial" charset="0"/>
            </a:endParaRPr>
          </a:p>
        </p:txBody>
      </p:sp>
    </p:spTree>
    <p:extLst>
      <p:ext uri="{BB962C8B-B14F-4D97-AF65-F5344CB8AC3E}">
        <p14:creationId xmlns:p14="http://schemas.microsoft.com/office/powerpoint/2010/main" val="750089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267490C-1116-47D7-95C8-D298FA0E8F88}" type="slidenum">
              <a:rPr lang="en-US"/>
              <a:pPr/>
              <a:t>21</a:t>
            </a:fld>
            <a:endParaRPr lang="en-US" dirty="0"/>
          </a:p>
        </p:txBody>
      </p:sp>
      <p:sp>
        <p:nvSpPr>
          <p:cNvPr id="96258"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96259" name="Rectangle 3"/>
          <p:cNvSpPr>
            <a:spLocks noGrp="1" noChangeArrowheads="1"/>
          </p:cNvSpPr>
          <p:nvPr>
            <p:ph type="body" idx="1"/>
          </p:nvPr>
        </p:nvSpPr>
        <p:spPr>
          <a:xfrm>
            <a:off x="914400" y="4343400"/>
            <a:ext cx="5029200" cy="4114800"/>
          </a:xfrm>
          <a:noFill/>
          <a:ln/>
        </p:spPr>
        <p:txBody>
          <a:bodyPr lIns="92068" tIns="46034" rIns="92068" bIns="46034"/>
          <a:lstStyle/>
          <a:p>
            <a:r>
              <a:rPr lang="en-US" sz="1200" kern="1200" dirty="0">
                <a:solidFill>
                  <a:schemeClr val="tx1"/>
                </a:solidFill>
                <a:effectLst/>
                <a:latin typeface="+mn-lt"/>
                <a:ea typeface="+mn-ea"/>
                <a:cs typeface="+mn-cs"/>
              </a:rPr>
              <a:t>So let’s say a historic property is known to exist outside the permit area?  Does the Corps evaluate effects of the activities within the permit area on that site?  Absolutely.  The development may have no effect; or the effect could actually be adverse especially if that property is listed because of landscape setting and the construction activities would adversely affect that setting.  This is similar if our permit area is just for the road crossing.  The activities may have no effect on the historic properties located in the upland development area, or it may be an adverse effect depending on what that property is listed.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say there are no known historic properties outside the permit area.  We’ve consulted and no one has identified anything but they indicate there always could be something out there that just hasn’t been identified.  Well, we don’t have the authority to direct the applicant to conduct a field investigation outside the permit area so if there are properties, our program can’t be used to identify them.  As for investigations within the permit area, I’ll go into that in an upcoming slide.</a:t>
            </a:r>
          </a:p>
          <a:p>
            <a:endParaRPr lang="en-US" dirty="0">
              <a:latin typeface="Arial" charset="0"/>
            </a:endParaRPr>
          </a:p>
        </p:txBody>
      </p:sp>
    </p:spTree>
    <p:extLst>
      <p:ext uri="{BB962C8B-B14F-4D97-AF65-F5344CB8AC3E}">
        <p14:creationId xmlns:p14="http://schemas.microsoft.com/office/powerpoint/2010/main" val="3515964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endParaRPr lang="en-US" sz="1200" kern="1200" dirty="0">
              <a:solidFill>
                <a:schemeClr val="tx1"/>
              </a:solidFill>
              <a:latin typeface="Arial" pitchFamily="34" charset="0"/>
              <a:ea typeface="+mn-ea"/>
              <a:cs typeface="+mn-cs"/>
            </a:endParaRPr>
          </a:p>
          <a:p>
            <a:r>
              <a:rPr lang="en-US" sz="1200" kern="1200" dirty="0">
                <a:solidFill>
                  <a:schemeClr val="tx1"/>
                </a:solidFill>
                <a:effectLst/>
                <a:latin typeface="+mn-lt"/>
                <a:ea typeface="+mn-ea"/>
                <a:cs typeface="+mn-cs"/>
              </a:rPr>
              <a:t>I’d like to turn to Effects Determinations now – No Potential To Cause Effect specifically.  </a:t>
            </a:r>
            <a:r>
              <a:rPr lang="en-US" sz="1200" kern="1200" dirty="0" err="1">
                <a:solidFill>
                  <a:schemeClr val="tx1"/>
                </a:solidFill>
                <a:effectLst/>
                <a:latin typeface="+mn-lt"/>
                <a:ea typeface="+mn-ea"/>
                <a:cs typeface="+mn-cs"/>
              </a:rPr>
              <a:t>NPCE</a:t>
            </a:r>
            <a:r>
              <a:rPr lang="en-US" sz="1200" kern="1200" dirty="0">
                <a:solidFill>
                  <a:schemeClr val="tx1"/>
                </a:solidFill>
                <a:effectLst/>
                <a:latin typeface="+mn-lt"/>
                <a:ea typeface="+mn-ea"/>
                <a:cs typeface="+mn-cs"/>
              </a:rPr>
              <a:t> isn’t an effects determination per se but it’s informally referred to such.  Once we make an </a:t>
            </a:r>
            <a:r>
              <a:rPr lang="en-US" sz="1200" kern="1200" dirty="0" err="1">
                <a:solidFill>
                  <a:schemeClr val="tx1"/>
                </a:solidFill>
                <a:effectLst/>
                <a:latin typeface="+mn-lt"/>
                <a:ea typeface="+mn-ea"/>
                <a:cs typeface="+mn-cs"/>
              </a:rPr>
              <a:t>NPCE</a:t>
            </a:r>
            <a:r>
              <a:rPr lang="en-US" sz="1200" kern="1200" dirty="0">
                <a:solidFill>
                  <a:schemeClr val="tx1"/>
                </a:solidFill>
                <a:effectLst/>
                <a:latin typeface="+mn-lt"/>
                <a:ea typeface="+mn-ea"/>
                <a:cs typeface="+mn-cs"/>
              </a:rPr>
              <a:t> determination there is no additional obligations under Section 106.  There are additional coordination requirements for No Effects, No Adverse Effects, and Adverse Effects.  What you’ll notice here is that there is no “Little Likelihood or Low Potential” options.  I’ll discuss these in a bit more detail. </a:t>
            </a:r>
          </a:p>
        </p:txBody>
      </p:sp>
    </p:spTree>
    <p:extLst>
      <p:ext uri="{BB962C8B-B14F-4D97-AF65-F5344CB8AC3E}">
        <p14:creationId xmlns:p14="http://schemas.microsoft.com/office/powerpoint/2010/main" val="4059617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sz="1200" kern="1200" dirty="0" err="1">
                <a:solidFill>
                  <a:schemeClr val="tx1"/>
                </a:solidFill>
                <a:effectLst/>
                <a:latin typeface="+mn-lt"/>
                <a:ea typeface="+mn-ea"/>
                <a:cs typeface="+mn-cs"/>
              </a:rPr>
              <a:t>NPCE</a:t>
            </a:r>
            <a:r>
              <a:rPr lang="en-US" sz="1200" kern="1200" dirty="0">
                <a:solidFill>
                  <a:schemeClr val="tx1"/>
                </a:solidFill>
                <a:effectLst/>
                <a:latin typeface="+mn-lt"/>
                <a:ea typeface="+mn-ea"/>
                <a:cs typeface="+mn-cs"/>
              </a:rPr>
              <a:t> is not defined in Corps regulations and our 2005 Interim Guidance references </a:t>
            </a:r>
            <a:r>
              <a:rPr lang="en-US" sz="1200" kern="1200" dirty="0" err="1">
                <a:solidFill>
                  <a:schemeClr val="tx1"/>
                </a:solidFill>
                <a:effectLst/>
                <a:latin typeface="+mn-lt"/>
                <a:ea typeface="+mn-ea"/>
                <a:cs typeface="+mn-cs"/>
              </a:rPr>
              <a:t>NPCE</a:t>
            </a:r>
            <a:r>
              <a:rPr lang="en-US" sz="1200" kern="1200" dirty="0">
                <a:solidFill>
                  <a:schemeClr val="tx1"/>
                </a:solidFill>
                <a:effectLst/>
                <a:latin typeface="+mn-lt"/>
                <a:ea typeface="+mn-ea"/>
                <a:cs typeface="+mn-cs"/>
              </a:rPr>
              <a:t> in the 800s.  The 2017 </a:t>
            </a:r>
            <a:r>
              <a:rPr lang="en-US" sz="1200" kern="1200" dirty="0" err="1">
                <a:solidFill>
                  <a:schemeClr val="tx1"/>
                </a:solidFill>
                <a:effectLst/>
                <a:latin typeface="+mn-lt"/>
                <a:ea typeface="+mn-ea"/>
                <a:cs typeface="+mn-cs"/>
              </a:rPr>
              <a:t>NWP</a:t>
            </a:r>
            <a:r>
              <a:rPr lang="en-US" sz="1200" kern="1200" dirty="0">
                <a:solidFill>
                  <a:schemeClr val="tx1"/>
                </a:solidFill>
                <a:effectLst/>
                <a:latin typeface="+mn-lt"/>
                <a:ea typeface="+mn-ea"/>
                <a:cs typeface="+mn-cs"/>
              </a:rPr>
              <a:t> Preamble discusses how ground disturbance activities can still have </a:t>
            </a:r>
            <a:r>
              <a:rPr lang="en-US" sz="1200" kern="1200" dirty="0" err="1">
                <a:solidFill>
                  <a:schemeClr val="tx1"/>
                </a:solidFill>
                <a:effectLst/>
                <a:latin typeface="+mn-lt"/>
                <a:ea typeface="+mn-ea"/>
                <a:cs typeface="+mn-cs"/>
              </a:rPr>
              <a:t>NPCE</a:t>
            </a:r>
            <a:r>
              <a:rPr lang="en-US" sz="1200" kern="1200" dirty="0">
                <a:solidFill>
                  <a:schemeClr val="tx1"/>
                </a:solidFill>
                <a:effectLst/>
                <a:latin typeface="+mn-lt"/>
                <a:ea typeface="+mn-ea"/>
                <a:cs typeface="+mn-cs"/>
              </a:rPr>
              <a:t> and a case-by-case determination is required. As a matter of practice, the Corps often uses three tests found in Appendix C to conclude </a:t>
            </a:r>
            <a:r>
              <a:rPr lang="en-US" sz="1200" kern="1200" dirty="0" err="1">
                <a:solidFill>
                  <a:schemeClr val="tx1"/>
                </a:solidFill>
                <a:effectLst/>
                <a:latin typeface="+mn-lt"/>
                <a:ea typeface="+mn-ea"/>
                <a:cs typeface="+mn-cs"/>
              </a:rPr>
              <a:t>NPCE</a:t>
            </a:r>
            <a:r>
              <a:rPr lang="en-US" sz="1200" kern="1200" dirty="0">
                <a:solidFill>
                  <a:schemeClr val="tx1"/>
                </a:solidFill>
                <a:effectLst/>
                <a:latin typeface="+mn-lt"/>
                <a:ea typeface="+mn-ea"/>
                <a:cs typeface="+mn-cs"/>
              </a:rPr>
              <a:t> (no further obligation under Section 106 remains).  </a:t>
            </a:r>
          </a:p>
          <a:p>
            <a:r>
              <a:rPr lang="en-US" sz="1200" kern="1200" dirty="0">
                <a:solidFill>
                  <a:schemeClr val="tx1"/>
                </a:solidFill>
                <a:effectLst/>
                <a:latin typeface="+mn-lt"/>
                <a:ea typeface="+mn-ea"/>
                <a:cs typeface="+mn-cs"/>
              </a:rPr>
              <a:t>The three tests are: 1. Extensively modified site; 2. Areas created in Modern times; and 3. Type of work/structures that may be of a very limited nature there is little likelihood properties are present.</a:t>
            </a:r>
          </a:p>
          <a:p>
            <a:pPr marL="171450" indent="-171450">
              <a:buFont typeface="Arial" panose="020B0604020202020204" pitchFamily="34" charset="0"/>
              <a:buChar char="•"/>
            </a:pPr>
            <a:endParaRPr lang="en-US" sz="1200" kern="1200" dirty="0">
              <a:solidFill>
                <a:schemeClr val="tx1"/>
              </a:solidFill>
              <a:latin typeface="Arial" pitchFamily="34" charset="0"/>
              <a:ea typeface="+mn-ea"/>
              <a:cs typeface="+mn-cs"/>
            </a:endParaRPr>
          </a:p>
          <a:p>
            <a:pPr eaLnBrk="1" hangingPunct="1"/>
            <a:endParaRPr lang="en-US" dirty="0"/>
          </a:p>
        </p:txBody>
      </p:sp>
    </p:spTree>
    <p:extLst>
      <p:ext uri="{BB962C8B-B14F-4D97-AF65-F5344CB8AC3E}">
        <p14:creationId xmlns:p14="http://schemas.microsoft.com/office/powerpoint/2010/main" val="1245628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sz="1200" kern="1200" dirty="0">
                <a:solidFill>
                  <a:schemeClr val="tx1"/>
                </a:solidFill>
                <a:effectLst/>
                <a:latin typeface="+mn-lt"/>
                <a:ea typeface="+mn-ea"/>
                <a:cs typeface="+mn-cs"/>
              </a:rPr>
              <a:t>The Corps must still conduct its due diligence (again – in a manner the shows a reasonable effort) when determining whether there is </a:t>
            </a:r>
            <a:r>
              <a:rPr lang="en-US" sz="1200" kern="1200" dirty="0" err="1">
                <a:solidFill>
                  <a:schemeClr val="tx1"/>
                </a:solidFill>
                <a:effectLst/>
                <a:latin typeface="+mn-lt"/>
                <a:ea typeface="+mn-ea"/>
                <a:cs typeface="+mn-cs"/>
              </a:rPr>
              <a:t>NPCE</a:t>
            </a:r>
            <a:r>
              <a:rPr lang="en-US" sz="1200" kern="1200" dirty="0">
                <a:solidFill>
                  <a:schemeClr val="tx1"/>
                </a:solidFill>
                <a:effectLst/>
                <a:latin typeface="+mn-lt"/>
                <a:ea typeface="+mn-ea"/>
                <a:cs typeface="+mn-cs"/>
              </a:rPr>
              <a:t>.  We should be considering both above and below ground impacts.  For below ground, we should consider the vertical and horizontal limits.  We should also have appropriate supporting information for determining </a:t>
            </a:r>
            <a:r>
              <a:rPr lang="en-US" sz="1200" kern="1200" dirty="0" err="1">
                <a:solidFill>
                  <a:schemeClr val="tx1"/>
                </a:solidFill>
                <a:effectLst/>
                <a:latin typeface="+mn-lt"/>
                <a:ea typeface="+mn-ea"/>
                <a:cs typeface="+mn-cs"/>
              </a:rPr>
              <a:t>NPCE</a:t>
            </a:r>
            <a:r>
              <a:rPr lang="en-US" sz="1200" kern="1200" dirty="0">
                <a:solidFill>
                  <a:schemeClr val="tx1"/>
                </a:solidFill>
                <a:effectLst/>
                <a:latin typeface="+mn-lt"/>
                <a:ea typeface="+mn-ea"/>
                <a:cs typeface="+mn-cs"/>
              </a:rPr>
              <a:t>.  For instance, what information is available that indicates the area was created in modern times or has been extensively disturbed? Without sufficient information, </a:t>
            </a:r>
            <a:r>
              <a:rPr lang="en-US" sz="1200" kern="1200" dirty="0" err="1">
                <a:solidFill>
                  <a:schemeClr val="tx1"/>
                </a:solidFill>
                <a:effectLst/>
                <a:latin typeface="+mn-lt"/>
                <a:ea typeface="+mn-ea"/>
                <a:cs typeface="+mn-cs"/>
              </a:rPr>
              <a:t>NPCE</a:t>
            </a:r>
            <a:r>
              <a:rPr lang="en-US" sz="1200" kern="1200" dirty="0">
                <a:solidFill>
                  <a:schemeClr val="tx1"/>
                </a:solidFill>
                <a:effectLst/>
                <a:latin typeface="+mn-lt"/>
                <a:ea typeface="+mn-ea"/>
                <a:cs typeface="+mn-cs"/>
              </a:rPr>
              <a:t> would not be appropriate and investigations would be necessary.  </a:t>
            </a:r>
          </a:p>
          <a:p>
            <a:pPr eaLnBrk="1" hangingPunct="1"/>
            <a:endParaRPr lang="en-US" dirty="0"/>
          </a:p>
        </p:txBody>
      </p:sp>
    </p:spTree>
    <p:extLst>
      <p:ext uri="{BB962C8B-B14F-4D97-AF65-F5344CB8AC3E}">
        <p14:creationId xmlns:p14="http://schemas.microsoft.com/office/powerpoint/2010/main" val="2338851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sz="1200" kern="1200" dirty="0">
                <a:solidFill>
                  <a:schemeClr val="tx1"/>
                </a:solidFill>
                <a:effectLst/>
                <a:latin typeface="+mn-lt"/>
                <a:ea typeface="+mn-ea"/>
                <a:cs typeface="+mn-cs"/>
              </a:rPr>
              <a:t>Under </a:t>
            </a:r>
            <a:r>
              <a:rPr lang="en-US" sz="1200" kern="1200" dirty="0" err="1">
                <a:solidFill>
                  <a:schemeClr val="tx1"/>
                </a:solidFill>
                <a:effectLst/>
                <a:latin typeface="+mn-lt"/>
                <a:ea typeface="+mn-ea"/>
                <a:cs typeface="+mn-cs"/>
              </a:rPr>
              <a:t>ACHP’s</a:t>
            </a:r>
            <a:r>
              <a:rPr lang="en-US" sz="1200" kern="1200" dirty="0">
                <a:solidFill>
                  <a:schemeClr val="tx1"/>
                </a:solidFill>
                <a:effectLst/>
                <a:latin typeface="+mn-lt"/>
                <a:ea typeface="+mn-ea"/>
                <a:cs typeface="+mn-cs"/>
              </a:rPr>
              <a:t> regulations, the level of effort an agency must use to identify historic properties needs to be reasonable and show good faith.  It may include a number of activities, but notice here it does NOT REQUIRE any one type of activity.  The agency needs to determine on a case-by-case basis what an appropriate level of effort is.  The Corps must take into account a variety of things including the degree of federal involvement, the likely nature and location of historic properties, and the likely nature and extent of effects.</a:t>
            </a:r>
            <a:endParaRPr lang="en-US"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25</a:t>
            </a:fld>
            <a:endParaRPr lang="en-US" dirty="0"/>
          </a:p>
        </p:txBody>
      </p:sp>
    </p:spTree>
    <p:extLst>
      <p:ext uri="{BB962C8B-B14F-4D97-AF65-F5344CB8AC3E}">
        <p14:creationId xmlns:p14="http://schemas.microsoft.com/office/powerpoint/2010/main" val="1888220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116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Appendix C provides a more detailed roadmap for complying with </a:t>
            </a:r>
            <a:r>
              <a:rPr lang="en-US" sz="1200" kern="1200" dirty="0" err="1">
                <a:solidFill>
                  <a:schemeClr val="tx1"/>
                </a:solidFill>
                <a:effectLst/>
                <a:latin typeface="+mn-lt"/>
                <a:ea typeface="+mn-ea"/>
                <a:cs typeface="+mn-cs"/>
              </a:rPr>
              <a:t>ACHP’s</a:t>
            </a:r>
            <a:r>
              <a:rPr lang="en-US" sz="1200" kern="1200" dirty="0">
                <a:solidFill>
                  <a:schemeClr val="tx1"/>
                </a:solidFill>
                <a:effectLst/>
                <a:latin typeface="+mn-lt"/>
                <a:ea typeface="+mn-ea"/>
                <a:cs typeface="+mn-cs"/>
              </a:rPr>
              <a:t> regulation within the context of the Regulatory Program.  Given the nature of our authorities we must always ensure our requests for additional information are appropriate and reasonable in light of our federal control and responsibility, especially when we request something more intensive like field surveys or oral history interviews.  The Corps requires there be SPECIFIC reasons for further investigations such as field surveys, such as known projects within the vicinity or known sensitive areas.  We cannot require information based on a general information.  For instance, knowing a tribe once inhabited a region is not specific enough to require field surveys.  There needs to be more specific information related to the specific location of the proposed activity and/or its proximity to specific places of particular interest/concern.  Once we receive that information, we can then determine what additional investigations may be appropriate.</a:t>
            </a:r>
          </a:p>
          <a:p>
            <a:pPr marL="0" marR="0" lvl="0" indent="0" algn="l" defTabSz="921167"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defTabSz="921167">
              <a:defRPr/>
            </a:pPr>
            <a:endParaRPr lang="en-US"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26</a:t>
            </a:fld>
            <a:endParaRPr lang="en-US" dirty="0"/>
          </a:p>
        </p:txBody>
      </p:sp>
    </p:spTree>
    <p:extLst>
      <p:ext uri="{BB962C8B-B14F-4D97-AF65-F5344CB8AC3E}">
        <p14:creationId xmlns:p14="http://schemas.microsoft.com/office/powerpoint/2010/main" val="2500224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0938" y="692150"/>
            <a:ext cx="4556125" cy="3416300"/>
          </a:xfrm>
          <a:ln/>
        </p:spPr>
      </p:sp>
      <p:sp>
        <p:nvSpPr>
          <p:cNvPr id="74755" name="Rectangle 3"/>
          <p:cNvSpPr>
            <a:spLocks noGrp="1" noChangeArrowheads="1"/>
          </p:cNvSpPr>
          <p:nvPr>
            <p:ph type="body" idx="1"/>
          </p:nvPr>
        </p:nvSpPr>
        <p:spPr>
          <a:xfrm>
            <a:off x="911225" y="4343400"/>
            <a:ext cx="5032375" cy="4114800"/>
          </a:xfrm>
          <a:noFill/>
          <a:ln/>
        </p:spPr>
        <p:txBody>
          <a:bodyPr/>
          <a:lstStyle/>
          <a:p>
            <a:pPr eaLnBrk="1" hangingPunct="1"/>
            <a:r>
              <a:rPr lang="en-US" sz="1200" kern="1200" dirty="0">
                <a:solidFill>
                  <a:schemeClr val="tx1"/>
                </a:solidFill>
                <a:effectLst/>
                <a:latin typeface="+mn-lt"/>
                <a:ea typeface="+mn-ea"/>
                <a:cs typeface="+mn-cs"/>
              </a:rPr>
              <a:t>Here is a list of potential sources of information.  It’s not exhaustive and not all of you may have access to such lists so it’s important to work with qualified individuals within your agency to access best available information and ensure we conduct a good faith effort.</a:t>
            </a:r>
            <a:endParaRPr lang="en-US" dirty="0"/>
          </a:p>
        </p:txBody>
      </p:sp>
    </p:spTree>
    <p:extLst>
      <p:ext uri="{BB962C8B-B14F-4D97-AF65-F5344CB8AC3E}">
        <p14:creationId xmlns:p14="http://schemas.microsoft.com/office/powerpoint/2010/main" val="525915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Now let’s talk about tribal consultation within the context of Section 106 specifically.  As mentioned at the beginning, tribal consultation must occur when eligible properties of religious or cultural importance could be affected.  These properties may be location on private land so even for districts who don’t have tribal reservation lands that doesn’t mean there aren’t tribal interests.  Further, tribes with interest in an area, may no longer live in the region as a result of displacement so the tribes we should be consulting with may live hundreds of miles or multiple states away.  Finally, there may be other types of historic properties of interest to tribes such as those associated with historic events that require us to consult.</a:t>
            </a:r>
          </a:p>
          <a:p>
            <a:r>
              <a:rPr lang="en-US" sz="1200" kern="1200" dirty="0">
                <a:solidFill>
                  <a:schemeClr val="tx1"/>
                </a:solidFill>
                <a:effectLst/>
                <a:latin typeface="+mn-lt"/>
                <a:ea typeface="+mn-ea"/>
                <a:cs typeface="+mn-cs"/>
              </a:rPr>
              <a:t>Regulatory offices should be aware of which Tribes to contact and how to engage with them.  Regulatory may need assistance from Tribal Liaisons regarding these interactions.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important reminder is that </a:t>
            </a:r>
            <a:r>
              <a:rPr lang="en-US" sz="1200" kern="1200" dirty="0" err="1">
                <a:solidFill>
                  <a:schemeClr val="tx1"/>
                </a:solidFill>
                <a:effectLst/>
                <a:latin typeface="+mn-lt"/>
                <a:ea typeface="+mn-ea"/>
                <a:cs typeface="+mn-cs"/>
              </a:rPr>
              <a:t>PNs</a:t>
            </a:r>
            <a:r>
              <a:rPr lang="en-US" sz="1200" kern="1200" dirty="0">
                <a:solidFill>
                  <a:schemeClr val="tx1"/>
                </a:solidFill>
                <a:effectLst/>
                <a:latin typeface="+mn-lt"/>
                <a:ea typeface="+mn-ea"/>
                <a:cs typeface="+mn-cs"/>
              </a:rPr>
              <a:t> are insufficient to request government to government consultation with a Tribe.  Requests for consultation generally warrant a tribal-specific letter or other mutually agreed-upon contact mechanism.  Additional guidance is available in the 2005 Interim Guidance and </a:t>
            </a:r>
            <a:r>
              <a:rPr lang="en-US" sz="1200" kern="1200" dirty="0" err="1">
                <a:solidFill>
                  <a:schemeClr val="tx1"/>
                </a:solidFill>
                <a:effectLst/>
                <a:latin typeface="+mn-lt"/>
                <a:ea typeface="+mn-ea"/>
                <a:cs typeface="+mn-cs"/>
              </a:rPr>
              <a:t>LTG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Semonite’s</a:t>
            </a:r>
            <a:r>
              <a:rPr lang="en-US" sz="1200" kern="1200" dirty="0">
                <a:solidFill>
                  <a:schemeClr val="tx1"/>
                </a:solidFill>
                <a:effectLst/>
                <a:latin typeface="+mn-lt"/>
                <a:ea typeface="+mn-ea"/>
                <a:cs typeface="+mn-cs"/>
              </a:rPr>
              <a:t> 2016 Memo to Commanders.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for the Corps to actively engage in this process and communication as there are often not any timelines associated with tribal consultation; rather, our agency should make every effort to provide tribes with reasonable opportunities to provide comments and proactively reach out to them to seek their comments.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timelines when consulting with </a:t>
            </a:r>
            <a:r>
              <a:rPr lang="en-US" sz="1200" kern="1200" dirty="0" err="1">
                <a:solidFill>
                  <a:schemeClr val="tx1"/>
                </a:solidFill>
                <a:effectLst/>
                <a:latin typeface="+mn-lt"/>
                <a:ea typeface="+mn-ea"/>
                <a:cs typeface="+mn-cs"/>
              </a:rPr>
              <a:t>THPOs</a:t>
            </a:r>
            <a:r>
              <a:rPr lang="en-US" sz="1200" kern="1200" dirty="0">
                <a:solidFill>
                  <a:schemeClr val="tx1"/>
                </a:solidFill>
                <a:effectLst/>
                <a:latin typeface="+mn-lt"/>
                <a:ea typeface="+mn-ea"/>
                <a:cs typeface="+mn-cs"/>
              </a:rPr>
              <a:t>, however.  Let’s look at this a bit more closely.</a:t>
            </a:r>
          </a:p>
          <a:p>
            <a:endParaRPr lang="en-US" sz="1200" baseline="0"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28</a:t>
            </a:fld>
            <a:endParaRPr lang="en-US"/>
          </a:p>
        </p:txBody>
      </p:sp>
    </p:spTree>
    <p:extLst>
      <p:ext uri="{BB962C8B-B14F-4D97-AF65-F5344CB8AC3E}">
        <p14:creationId xmlns:p14="http://schemas.microsoft.com/office/powerpoint/2010/main" val="1367098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Section 101(d)(2) of the </a:t>
            </a:r>
            <a:r>
              <a:rPr lang="en-US" sz="1200" kern="1200" dirty="0" err="1">
                <a:solidFill>
                  <a:schemeClr val="tx1"/>
                </a:solidFill>
                <a:effectLst/>
                <a:latin typeface="+mn-lt"/>
                <a:ea typeface="+mn-ea"/>
                <a:cs typeface="+mn-cs"/>
              </a:rPr>
              <a:t>NHPA</a:t>
            </a:r>
            <a:r>
              <a:rPr lang="en-US" sz="1200" kern="1200" dirty="0">
                <a:solidFill>
                  <a:schemeClr val="tx1"/>
                </a:solidFill>
                <a:effectLst/>
                <a:latin typeface="+mn-lt"/>
                <a:ea typeface="+mn-ea"/>
                <a:cs typeface="+mn-cs"/>
              </a:rPr>
              <a:t>, a Tribe may assume the functions of the </a:t>
            </a:r>
            <a:r>
              <a:rPr lang="en-US" sz="1200" kern="1200" dirty="0" err="1">
                <a:solidFill>
                  <a:schemeClr val="tx1"/>
                </a:solidFill>
                <a:effectLst/>
                <a:latin typeface="+mn-lt"/>
                <a:ea typeface="+mn-ea"/>
                <a:cs typeface="+mn-cs"/>
              </a:rPr>
              <a:t>SHPO</a:t>
            </a:r>
            <a:r>
              <a:rPr lang="en-US" sz="1200" kern="1200" dirty="0">
                <a:solidFill>
                  <a:schemeClr val="tx1"/>
                </a:solidFill>
                <a:effectLst/>
                <a:latin typeface="+mn-lt"/>
                <a:ea typeface="+mn-ea"/>
                <a:cs typeface="+mn-cs"/>
              </a:rPr>
              <a:t> for activities on Tribal Lands, or reservation lands.  In such cases, the timelines that apply to consultation with the </a:t>
            </a:r>
            <a:r>
              <a:rPr lang="en-US" sz="1200" kern="1200" dirty="0" err="1">
                <a:solidFill>
                  <a:schemeClr val="tx1"/>
                </a:solidFill>
                <a:effectLst/>
                <a:latin typeface="+mn-lt"/>
                <a:ea typeface="+mn-ea"/>
                <a:cs typeface="+mn-cs"/>
              </a:rPr>
              <a:t>SHPO</a:t>
            </a:r>
            <a:r>
              <a:rPr lang="en-US" sz="1200" kern="1200" dirty="0">
                <a:solidFill>
                  <a:schemeClr val="tx1"/>
                </a:solidFill>
                <a:effectLst/>
                <a:latin typeface="+mn-lt"/>
                <a:ea typeface="+mn-ea"/>
                <a:cs typeface="+mn-cs"/>
              </a:rPr>
              <a:t>, apply to consultation with the </a:t>
            </a:r>
            <a:r>
              <a:rPr lang="en-US" sz="1200" kern="1200" dirty="0" err="1">
                <a:solidFill>
                  <a:schemeClr val="tx1"/>
                </a:solidFill>
                <a:effectLst/>
                <a:latin typeface="+mn-lt"/>
                <a:ea typeface="+mn-ea"/>
                <a:cs typeface="+mn-cs"/>
              </a:rPr>
              <a:t>THPO</a:t>
            </a:r>
            <a:r>
              <a:rPr lang="en-US" sz="1200" kern="1200" dirty="0">
                <a:solidFill>
                  <a:schemeClr val="tx1"/>
                </a:solidFill>
                <a:effectLst/>
                <a:latin typeface="+mn-lt"/>
                <a:ea typeface="+mn-ea"/>
                <a:cs typeface="+mn-cs"/>
              </a:rPr>
              <a:t>, for example 30 days to object to a finding of no historic properties affected.  If the Tribe has not assumed the responsibilities of the </a:t>
            </a:r>
            <a:r>
              <a:rPr lang="en-US" sz="1200" kern="1200" dirty="0" err="1">
                <a:solidFill>
                  <a:schemeClr val="tx1"/>
                </a:solidFill>
                <a:effectLst/>
                <a:latin typeface="+mn-lt"/>
                <a:ea typeface="+mn-ea"/>
                <a:cs typeface="+mn-cs"/>
              </a:rPr>
              <a:t>SHPO</a:t>
            </a:r>
            <a:r>
              <a:rPr lang="en-US" sz="1200" kern="1200" dirty="0">
                <a:solidFill>
                  <a:schemeClr val="tx1"/>
                </a:solidFill>
                <a:effectLst/>
                <a:latin typeface="+mn-lt"/>
                <a:ea typeface="+mn-ea"/>
                <a:cs typeface="+mn-cs"/>
              </a:rPr>
              <a:t> the Corps must still consult with the appropriate Tribal </a:t>
            </a:r>
            <a:r>
              <a:rPr lang="en-US" sz="1200" kern="1200" dirty="0" err="1">
                <a:solidFill>
                  <a:schemeClr val="tx1"/>
                </a:solidFill>
                <a:effectLst/>
                <a:latin typeface="+mn-lt"/>
                <a:ea typeface="+mn-ea"/>
                <a:cs typeface="+mn-cs"/>
              </a:rPr>
              <a:t>POC</a:t>
            </a:r>
            <a:r>
              <a:rPr lang="en-US" sz="1200" kern="1200" dirty="0">
                <a:solidFill>
                  <a:schemeClr val="tx1"/>
                </a:solidFill>
                <a:effectLst/>
                <a:latin typeface="+mn-lt"/>
                <a:ea typeface="+mn-ea"/>
                <a:cs typeface="+mn-cs"/>
              </a:rPr>
              <a:t> in addition to </a:t>
            </a:r>
            <a:r>
              <a:rPr lang="en-US" sz="1200" kern="1200" dirty="0" err="1">
                <a:solidFill>
                  <a:schemeClr val="tx1"/>
                </a:solidFill>
                <a:effectLst/>
                <a:latin typeface="+mn-lt"/>
                <a:ea typeface="+mn-ea"/>
                <a:cs typeface="+mn-cs"/>
              </a:rPr>
              <a:t>SHPO</a:t>
            </a:r>
            <a:r>
              <a:rPr lang="en-US" sz="1200" kern="1200" dirty="0">
                <a:solidFill>
                  <a:schemeClr val="tx1"/>
                </a:solidFill>
                <a:effectLst/>
                <a:latin typeface="+mn-lt"/>
                <a:ea typeface="+mn-ea"/>
                <a:cs typeface="+mn-cs"/>
              </a:rPr>
              <a:t> consultation. </a:t>
            </a:r>
            <a:endParaRPr lang="en-US"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29</a:t>
            </a:fld>
            <a:endParaRPr lang="en-US"/>
          </a:p>
        </p:txBody>
      </p:sp>
    </p:spTree>
    <p:extLst>
      <p:ext uri="{BB962C8B-B14F-4D97-AF65-F5344CB8AC3E}">
        <p14:creationId xmlns:p14="http://schemas.microsoft.com/office/powerpoint/2010/main" val="365569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CBCDD6B-A41A-4927-9E35-1CB12A4EDF3F}" type="slidenum">
              <a:rPr lang="en-US" smtClean="0"/>
              <a:pPr/>
              <a:t>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normAutofit/>
          </a:bodyPr>
          <a:lstStyle/>
          <a:p>
            <a:r>
              <a:rPr lang="en-US" sz="1200" kern="1200" dirty="0">
                <a:solidFill>
                  <a:schemeClr val="tx1"/>
                </a:solidFill>
                <a:effectLst/>
                <a:latin typeface="+mn-lt"/>
                <a:ea typeface="+mn-ea"/>
                <a:cs typeface="+mn-cs"/>
              </a:rPr>
              <a:t>The oldest is Section 10 of the Rivers and Harbors Act of 1899.  Congress gave the Corps authority to regulate activities in, over, or under or affecting the course, location, or condition of navigable waters.  Navigable waters were our country’s original highways and so protecting navigable capacity has been critical.  Under Section 10, the Corps regulates a wide array of activities in a narrow set of </a:t>
            </a:r>
            <a:r>
              <a:rPr lang="en-US" sz="1200" kern="1200" dirty="0" err="1">
                <a:solidFill>
                  <a:schemeClr val="tx1"/>
                </a:solidFill>
                <a:effectLst/>
                <a:latin typeface="+mn-lt"/>
                <a:ea typeface="+mn-ea"/>
                <a:cs typeface="+mn-cs"/>
              </a:rPr>
              <a:t>waterbodies</a:t>
            </a:r>
            <a:r>
              <a:rPr lang="en-US" sz="1200" kern="1200" dirty="0">
                <a:solidFill>
                  <a:schemeClr val="tx1"/>
                </a:solidFill>
                <a:effectLst/>
                <a:latin typeface="+mn-lt"/>
                <a:ea typeface="+mn-ea"/>
                <a:cs typeface="+mn-cs"/>
              </a:rPr>
              <a:t>.  Navigable waters are generally your larger rivers and lakes.  They also include tidal waters.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Pursuant to Section 404 of the Clean Water Act, Congress gave the Corps authority to regulate the discharge of dredged or fill material into waters of the U.S. including wetlands.  Waters of the U.S. include a lot more waters, such as small streams/tributaries and wetlands.  The definition is often evolving.  It’s a narrower set of activities in a larger set of waters.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lesser known law we administer is Section 103 of the Ocean Dumping Act.  Under it, permits are required for the transportation of dredge material for open ocean disposal.</a:t>
            </a:r>
          </a:p>
          <a:p>
            <a:endParaRPr lang="en-US" dirty="0"/>
          </a:p>
        </p:txBody>
      </p:sp>
    </p:spTree>
    <p:extLst>
      <p:ext uri="{BB962C8B-B14F-4D97-AF65-F5344CB8AC3E}">
        <p14:creationId xmlns:p14="http://schemas.microsoft.com/office/powerpoint/2010/main" val="3670421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So what does tribal liaison support to the Regulatory program look like.  Well each district is organized differently so it’s important that there is clear understanding of what your role is within the district.  This may require working with Regulatory to reach a mutual understanding.  Here is a short lists of the various potential roles and responsibilities that most of you, as tribal liaisons, are already familiar with.  </a:t>
            </a:r>
            <a:r>
              <a:rPr lang="en-US" sz="1200" kern="1200" dirty="0" err="1">
                <a:solidFill>
                  <a:schemeClr val="tx1"/>
                </a:solidFill>
                <a:effectLst/>
                <a:latin typeface="+mn-lt"/>
                <a:ea typeface="+mn-ea"/>
                <a:cs typeface="+mn-cs"/>
              </a:rPr>
              <a:t>TLs</a:t>
            </a:r>
            <a:r>
              <a:rPr lang="en-US" sz="1200" kern="1200" dirty="0">
                <a:solidFill>
                  <a:schemeClr val="tx1"/>
                </a:solidFill>
                <a:effectLst/>
                <a:latin typeface="+mn-lt"/>
                <a:ea typeface="+mn-ea"/>
                <a:cs typeface="+mn-cs"/>
              </a:rPr>
              <a:t> should know which tribes have interest in the district’s </a:t>
            </a:r>
            <a:r>
              <a:rPr lang="en-US" sz="1200" kern="1200" dirty="0" err="1">
                <a:solidFill>
                  <a:schemeClr val="tx1"/>
                </a:solidFill>
                <a:effectLst/>
                <a:latin typeface="+mn-lt"/>
                <a:ea typeface="+mn-ea"/>
                <a:cs typeface="+mn-cs"/>
              </a:rPr>
              <a:t>AOR</a:t>
            </a:r>
            <a:r>
              <a:rPr lang="en-US" sz="1200" kern="1200" dirty="0">
                <a:solidFill>
                  <a:schemeClr val="tx1"/>
                </a:solidFill>
                <a:effectLst/>
                <a:latin typeface="+mn-lt"/>
                <a:ea typeface="+mn-ea"/>
                <a:cs typeface="+mn-cs"/>
              </a:rPr>
              <a:t> especially for displaced tribes.  Knowing and keeping current tribal contact information in order to facilitate coordination/communication with tribes, support on regulatory actions which can vary widely, being able to explain regulatory authorities/limitations to tribes; participating in meetings; ensuring </a:t>
            </a:r>
            <a:r>
              <a:rPr lang="en-US" sz="1200" kern="1200" dirty="0" err="1">
                <a:solidFill>
                  <a:schemeClr val="tx1"/>
                </a:solidFill>
                <a:effectLst/>
                <a:latin typeface="+mn-lt"/>
                <a:ea typeface="+mn-ea"/>
                <a:cs typeface="+mn-cs"/>
              </a:rPr>
              <a:t>reg</a:t>
            </a:r>
            <a:r>
              <a:rPr lang="en-US" sz="1200" kern="1200" dirty="0">
                <a:solidFill>
                  <a:schemeClr val="tx1"/>
                </a:solidFill>
                <a:effectLst/>
                <a:latin typeface="+mn-lt"/>
                <a:ea typeface="+mn-ea"/>
                <a:cs typeface="+mn-cs"/>
              </a:rPr>
              <a:t> staff who engage with tribes directly are aware of communication protocol with that tribe; as well as numerous other activities.  I’m aware of some districts having a TL dedicated solely to Regulatory activities because of workload.</a:t>
            </a:r>
            <a:endParaRPr lang="en-US" sz="1200" baseline="0"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30</a:t>
            </a:fld>
            <a:endParaRPr lang="en-US"/>
          </a:p>
        </p:txBody>
      </p:sp>
    </p:spTree>
    <p:extLst>
      <p:ext uri="{BB962C8B-B14F-4D97-AF65-F5344CB8AC3E}">
        <p14:creationId xmlns:p14="http://schemas.microsoft.com/office/powerpoint/2010/main" val="1226133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Now to talk briefly about resolving adverse effects.  There is, of course, avoidance and minimization.  When it comes to mitigation, we often need to be flexible but we must remember that any mitigation should be commensurate with impacts.  If an applicant volunteers a great deal of mitigation we should advise them of whether we believe that exceeds mitigation we believe is appropriate.  If they still want to go forward with that mitigation, we should make clear in our decision document and MOA if the applicant is volunteering to do extra mitigation but has asked for that mitigation to be included in the MOA.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types of mitigation can get a bit tricky.  This can occur when monies are just given to an entity without being specifically tied to the protection/restoration/</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of historic properties.  This can raise fiscal law issues (for instance, if monies are going to a program that already receives federal funds for implementation) so I recommend if you encounter such proposals you work closely with your Offices of Counsel to ensure there would be no violation of federal law.  You need to be aware too that other agencies and consulting parties may not be aware of potential fiscal law issues so may encourage or recommend the Corps mitigate in these ways.  This is where it’s imperative that we independently determine what is and is not within our authority to do.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course, adverse effects require the execution of an MOA and providing a copy of that MOA to </a:t>
            </a:r>
            <a:r>
              <a:rPr lang="en-US" sz="1200" kern="1200" dirty="0" err="1">
                <a:solidFill>
                  <a:schemeClr val="tx1"/>
                </a:solidFill>
                <a:effectLst/>
                <a:latin typeface="+mn-lt"/>
                <a:ea typeface="+mn-ea"/>
                <a:cs typeface="+mn-cs"/>
              </a:rPr>
              <a:t>ACHP</a:t>
            </a:r>
            <a:r>
              <a:rPr lang="en-US" sz="1200" kern="1200" dirty="0">
                <a:solidFill>
                  <a:schemeClr val="tx1"/>
                </a:solidFill>
                <a:effectLst/>
                <a:latin typeface="+mn-lt"/>
                <a:ea typeface="+mn-ea"/>
                <a:cs typeface="+mn-cs"/>
              </a:rPr>
              <a:t>.  Compliance with the MOA must also be included in the permit special conditions.  Note, Appendix C discusses Special Conditions are sufficient but that was superseded by the revisions to </a:t>
            </a:r>
            <a:r>
              <a:rPr lang="en-US" sz="1200" kern="1200" dirty="0" err="1">
                <a:solidFill>
                  <a:schemeClr val="tx1"/>
                </a:solidFill>
                <a:effectLst/>
                <a:latin typeface="+mn-lt"/>
                <a:ea typeface="+mn-ea"/>
                <a:cs typeface="+mn-cs"/>
              </a:rPr>
              <a:t>ACHP’s</a:t>
            </a:r>
            <a:r>
              <a:rPr lang="en-US" sz="1200" kern="1200" dirty="0">
                <a:solidFill>
                  <a:schemeClr val="tx1"/>
                </a:solidFill>
                <a:effectLst/>
                <a:latin typeface="+mn-lt"/>
                <a:ea typeface="+mn-ea"/>
                <a:cs typeface="+mn-cs"/>
              </a:rPr>
              <a:t> regulations and is addressed in the 2005 Interim Guidance.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although rare, there may be instances, where resolution cannot be reached.  In these cases, the regulations outline the process for terminating consultation, which requires Assistant Secretary of the Army engagement.  Districts are expected to make a good faith effort and actively manage the Section 106 process.  If consultation becomes unproductive, however, termination is available to the district.</a:t>
            </a:r>
          </a:p>
          <a:p>
            <a:endParaRPr lang="en-US" baseline="0"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31</a:t>
            </a:fld>
            <a:endParaRPr lang="en-US"/>
          </a:p>
        </p:txBody>
      </p:sp>
    </p:spTree>
    <p:extLst>
      <p:ext uri="{BB962C8B-B14F-4D97-AF65-F5344CB8AC3E}">
        <p14:creationId xmlns:p14="http://schemas.microsoft.com/office/powerpoint/2010/main" val="3474868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a:solidFill>
                  <a:schemeClr val="tx1"/>
                </a:solidFill>
                <a:effectLst/>
                <a:latin typeface="+mn-lt"/>
                <a:ea typeface="+mn-ea"/>
                <a:cs typeface="+mn-cs"/>
              </a:rPr>
              <a:t>Another issue that comes up a lot is the Corps’ role when another federal agency is designated lead federal agency for Section 106.  Section 106 regulations explicitly allow for designation of a lead which is what gives us the authority to designate a lead. But what does it mean to designate a lead?  What it means is that we’ve identified that agency as responsible for fulfilling the collective Section 106 responsibilities of the federal agencies that have agreed to a lead.  It’s a critically important tool for ensuring federal government efficiency by reducing duplication of Section 106 effort.  Federal agencies do not have unlimited resources and we all know Regulatory is increasingly constrained each year so we must be very careful to not do more than our laws/regulations require or otherwise undermine or complicate the efforts of the lead agency.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what is our role? First, we should document who the lead is.  The lead may be disclosed in a </a:t>
            </a:r>
            <a:r>
              <a:rPr lang="en-US" sz="1200" kern="1200" dirty="0" err="1">
                <a:solidFill>
                  <a:schemeClr val="tx1"/>
                </a:solidFill>
                <a:effectLst/>
                <a:latin typeface="+mn-lt"/>
                <a:ea typeface="+mn-ea"/>
                <a:cs typeface="+mn-cs"/>
              </a:rPr>
              <a:t>NEPA</a:t>
            </a:r>
            <a:r>
              <a:rPr lang="en-US" sz="1200" kern="1200" dirty="0">
                <a:solidFill>
                  <a:schemeClr val="tx1"/>
                </a:solidFill>
                <a:effectLst/>
                <a:latin typeface="+mn-lt"/>
                <a:ea typeface="+mn-ea"/>
                <a:cs typeface="+mn-cs"/>
              </a:rPr>
              <a:t> document or even just agreed upon via e-mail among agencies.  We should then make sure the lead has included our undertaking and effect areas in its review.  For those portions not in their review, ideally we can request they add it but if not, we may need to conduct an independent Section 106 process  – but just for those portions.</a:t>
            </a:r>
          </a:p>
          <a:p>
            <a:r>
              <a:rPr lang="en-US" sz="1200" kern="1200" dirty="0">
                <a:solidFill>
                  <a:schemeClr val="tx1"/>
                </a:solidFill>
                <a:effectLst/>
                <a:latin typeface="+mn-lt"/>
                <a:ea typeface="+mn-ea"/>
                <a:cs typeface="+mn-cs"/>
              </a:rPr>
              <a:t>Once confirmed that they have included our undertaking, we have no further role in the 106 process.  We are not required or expected to sign </a:t>
            </a:r>
            <a:r>
              <a:rPr lang="en-US" sz="1200" kern="1200" dirty="0" err="1">
                <a:solidFill>
                  <a:schemeClr val="tx1"/>
                </a:solidFill>
                <a:effectLst/>
                <a:latin typeface="+mn-lt"/>
                <a:ea typeface="+mn-ea"/>
                <a:cs typeface="+mn-cs"/>
              </a:rPr>
              <a:t>PAs</a:t>
            </a:r>
            <a:r>
              <a:rPr lang="en-US" sz="1200" kern="1200" dirty="0">
                <a:solidFill>
                  <a:schemeClr val="tx1"/>
                </a:solidFill>
                <a:effectLst/>
                <a:latin typeface="+mn-lt"/>
                <a:ea typeface="+mn-ea"/>
                <a:cs typeface="+mn-cs"/>
              </a:rPr>
              <a:t> or </a:t>
            </a:r>
            <a:r>
              <a:rPr lang="en-US" sz="1200" kern="1200" dirty="0" err="1">
                <a:solidFill>
                  <a:schemeClr val="tx1"/>
                </a:solidFill>
                <a:effectLst/>
                <a:latin typeface="+mn-lt"/>
                <a:ea typeface="+mn-ea"/>
                <a:cs typeface="+mn-cs"/>
              </a:rPr>
              <a:t>MOAs</a:t>
            </a:r>
            <a:r>
              <a:rPr lang="en-US" sz="1200" kern="1200" dirty="0">
                <a:solidFill>
                  <a:schemeClr val="tx1"/>
                </a:solidFill>
                <a:effectLst/>
                <a:latin typeface="+mn-lt"/>
                <a:ea typeface="+mn-ea"/>
                <a:cs typeface="+mn-cs"/>
              </a:rPr>
              <a:t> and we should not be requesting to do so.  Some agencies may request this but we should decline unless there is an unusual circumstance that warrants our signature.  Involving ourselves in these documents only adds agencies’ time/resources to a process counter to the intent of that process.  </a:t>
            </a:r>
          </a:p>
          <a:p>
            <a:r>
              <a:rPr lang="en-US" sz="1200" kern="1200" dirty="0">
                <a:solidFill>
                  <a:schemeClr val="tx1"/>
                </a:solidFill>
                <a:effectLst/>
                <a:latin typeface="+mn-lt"/>
                <a:ea typeface="+mn-ea"/>
                <a:cs typeface="+mn-cs"/>
              </a:rPr>
              <a:t>We are, however, required to wait for Section 106 to be complete prior to rendering a permit decision or issuing a GP verification.  We lack authority to issue provisional permits/verifications while Section 106 is pending since Section 106 requires that effects to historic properties be considered prior to issuing a permit.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if the district has concerns with what the lead is or is not doing?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First, we need to remember that just because we comply with Section 106 a certain way doesn’t mean the lead federal agency is wrong in what they are doing.  It’s also important to remember that </a:t>
            </a:r>
            <a:r>
              <a:rPr lang="en-US" sz="1200" kern="1200" dirty="0" err="1">
                <a:solidFill>
                  <a:schemeClr val="tx1"/>
                </a:solidFill>
                <a:effectLst/>
                <a:latin typeface="+mn-lt"/>
                <a:ea typeface="+mn-ea"/>
                <a:cs typeface="+mn-cs"/>
              </a:rPr>
              <a:t>ACHP</a:t>
            </a:r>
            <a:r>
              <a:rPr lang="en-US" sz="1200" kern="1200" dirty="0">
                <a:solidFill>
                  <a:schemeClr val="tx1"/>
                </a:solidFill>
                <a:effectLst/>
                <a:latin typeface="+mn-lt"/>
                <a:ea typeface="+mn-ea"/>
                <a:cs typeface="+mn-cs"/>
              </a:rPr>
              <a:t> engages when compliance issues are identified.  They’ve never hesitated to contact the Corps and you should trust that they will contact the lead if there is a potentially substantive issue.  You can also call the lead and seek to understand their process and, should concerns remain once you gain that understanding, you can share those with them for their consideration.  What we absolutely cannot do, however, is “supplement” the work of the lead federal agency.  For instance, if we don’t like how they did or did not consult with a certain party, we can’t conduct our own consultation with that party and have that somehow be considered completing the Section 106 process.  Designating a lead for 106 is all or nothing.  If we truly have concerns we can notify the lead that the Corps will be conducting its own Section 106 process in its entirety.  This should rarely, if ever, happen, however.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Ok, so what if a Tribe contacts the Corps when another federal agency is lead and asks to consult with the Corps on impacts to historic properties.  First, the Corps should verify the tribes concerns are really limited to 106 resources, as they may not be.  The best way to do this may be through an initial meeting.  The Corps should also explain that another federal agency has been designated lead for 106 and the tribe should meet with that agency.  If the Tribe still wants to meet with the Corps, the Corps should request permission from the tribe to invite the lead federal agency.  If the tribe declines, the Corps should disclose to the Tribe that the Corps will meet but may be required to provide the information to the lead.  The Corps should also discuss the Tribe’s request with the lead and, if joint meetings aren’t acceptable, share with the lead that the tribe has concerns and that the Corps recommends the lead contact the tribe to discuss.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more item on lead federal agency.  As I stated before, it’s the Section 106 regulations which give our agency the explicit authority to designate a lead federal agency.  This is similar to the </a:t>
            </a:r>
            <a:r>
              <a:rPr lang="en-US" sz="1200" kern="1200" dirty="0" err="1">
                <a:solidFill>
                  <a:schemeClr val="tx1"/>
                </a:solidFill>
                <a:effectLst/>
                <a:latin typeface="+mn-lt"/>
                <a:ea typeface="+mn-ea"/>
                <a:cs typeface="+mn-cs"/>
              </a:rPr>
              <a:t>NEPA</a:t>
            </a:r>
            <a:r>
              <a:rPr lang="en-US" sz="1200" kern="1200" dirty="0">
                <a:solidFill>
                  <a:schemeClr val="tx1"/>
                </a:solidFill>
                <a:effectLst/>
                <a:latin typeface="+mn-lt"/>
                <a:ea typeface="+mn-ea"/>
                <a:cs typeface="+mn-cs"/>
              </a:rPr>
              <a:t> regulations and </a:t>
            </a:r>
            <a:r>
              <a:rPr lang="en-US" sz="1200" kern="1200" dirty="0" err="1">
                <a:solidFill>
                  <a:schemeClr val="tx1"/>
                </a:solidFill>
                <a:effectLst/>
                <a:latin typeface="+mn-lt"/>
                <a:ea typeface="+mn-ea"/>
                <a:cs typeface="+mn-cs"/>
              </a:rPr>
              <a:t>ESA</a:t>
            </a:r>
            <a:r>
              <a:rPr lang="en-US" sz="1200" kern="1200" dirty="0">
                <a:solidFill>
                  <a:schemeClr val="tx1"/>
                </a:solidFill>
                <a:effectLst/>
                <a:latin typeface="+mn-lt"/>
                <a:ea typeface="+mn-ea"/>
                <a:cs typeface="+mn-cs"/>
              </a:rPr>
              <a:t> regulations.  There are not similar regulations for designating a lead federal agency when other tribal issues are raised, such as impacts to tribal treaty rights.  In fact, there are no regulations governing tribal treaty right consultation.  As such, Each federal agency must ensure that its authorization does not abrogate treaty rights and consult with Tribes accordingly.  Joint meetings are still a great option to the extent a tribe is amenable of course.  </a:t>
            </a:r>
          </a:p>
          <a:p>
            <a:endParaRPr lang="en-US" baseline="0"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32</a:t>
            </a:fld>
            <a:endParaRPr lang="en-US"/>
          </a:p>
        </p:txBody>
      </p:sp>
    </p:spTree>
    <p:extLst>
      <p:ext uri="{BB962C8B-B14F-4D97-AF65-F5344CB8AC3E}">
        <p14:creationId xmlns:p14="http://schemas.microsoft.com/office/powerpoint/2010/main" val="151956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21167">
              <a:defRPr/>
            </a:pPr>
            <a:r>
              <a:rPr lang="en-US" dirty="0"/>
              <a:t>Let’s talk about one of the biggest topics of controversy you will encounter when it comes to </a:t>
            </a:r>
            <a:r>
              <a:rPr lang="en-US" dirty="0" err="1"/>
              <a:t>Regulatory’s</a:t>
            </a:r>
            <a:r>
              <a:rPr lang="en-US" dirty="0"/>
              <a:t> compliance with Section 106.  You’ll often hear claims that Appendix C is invalid or illegal and cannot be used because </a:t>
            </a:r>
            <a:r>
              <a:rPr lang="en-US" dirty="0" err="1"/>
              <a:t>ACHP</a:t>
            </a:r>
            <a:r>
              <a:rPr lang="en-US" dirty="0"/>
              <a:t> did not approve of it.  What exactly is behind this claim?  There is a </a:t>
            </a:r>
            <a:r>
              <a:rPr lang="en-US" dirty="0" err="1"/>
              <a:t>longheld</a:t>
            </a:r>
            <a:r>
              <a:rPr lang="en-US" dirty="0"/>
              <a:t> view by many in the historic preservation community that Appendix C is why the Corps Regulatory undertaking and review area is narrow and that if we just used the 800s it would always include impacts from the entire project.  This is simply untrue.  As we discussed earlier, they are actually the same under either set of regulations.  </a:t>
            </a:r>
          </a:p>
          <a:p>
            <a:pPr defTabSz="921167">
              <a:defRPr/>
            </a:pPr>
            <a:endParaRPr lang="en-US" dirty="0"/>
          </a:p>
          <a:p>
            <a:pPr defTabSz="921167">
              <a:defRPr/>
            </a:pPr>
            <a:r>
              <a:rPr lang="en-US" dirty="0"/>
              <a:t>Appendix C was promulgated in accordance with all requirements that existed in 1990.  There is disagreement about whether </a:t>
            </a:r>
            <a:r>
              <a:rPr lang="en-US" dirty="0" err="1"/>
              <a:t>ACHP</a:t>
            </a:r>
            <a:r>
              <a:rPr lang="en-US" dirty="0"/>
              <a:t> approved it and</a:t>
            </a:r>
            <a:r>
              <a:rPr lang="en-US" baseline="0" dirty="0"/>
              <a:t> </a:t>
            </a:r>
            <a:r>
              <a:rPr lang="en-US" dirty="0"/>
              <a:t>whether their approval was required.  This argument is a distraction, however.  What is most important, and what the standard courts have held us to, is whether our agency’s actions are consistent with the 800s.  The truth is, the Corps procedures are consistent.  </a:t>
            </a:r>
          </a:p>
          <a:p>
            <a:pPr defTabSz="921167">
              <a:defRPr/>
            </a:pPr>
            <a:endParaRPr lang="en-US" dirty="0"/>
          </a:p>
          <a:p>
            <a:pPr defTabSz="921167">
              <a:defRPr/>
            </a:pPr>
            <a:r>
              <a:rPr lang="en-US" dirty="0"/>
              <a:t>As previously stated, however, Appendix C itself is admittedly outdated as it hasn’t kept up with important changes to both the </a:t>
            </a:r>
            <a:r>
              <a:rPr lang="en-US" dirty="0" err="1"/>
              <a:t>NHPA</a:t>
            </a:r>
            <a:r>
              <a:rPr lang="en-US" dirty="0"/>
              <a:t> and 800s.  We must rely on interim guidance to ensure the steps we take are consistent with the steps taken under the 800s.  If an issue regarding validity comes up, it can be helpful to ask what specific issue does the entity think is occurring under App C that wouldn’t occur under the 800s.  This is your opportunity to clarify and educate how the steps we take are consistent and the</a:t>
            </a:r>
            <a:r>
              <a:rPr lang="en-US" baseline="0" dirty="0"/>
              <a:t> limits of the authority given to us by Congress</a:t>
            </a:r>
            <a:r>
              <a:rPr lang="en-US" dirty="0"/>
              <a:t>.</a:t>
            </a:r>
          </a:p>
          <a:p>
            <a:pPr defTabSz="921167">
              <a:defRPr/>
            </a:pPr>
            <a:endParaRPr lang="en-US" dirty="0"/>
          </a:p>
          <a:p>
            <a:pPr defTabSz="921167">
              <a:defRPr/>
            </a:pPr>
            <a:r>
              <a:rPr lang="en-US" dirty="0"/>
              <a:t>Appendix C just helps provide the roadmap we need in order to understand how to comply with Section 106 based on those authorities.   Even without Appendix C, our approach would be the same.  </a:t>
            </a:r>
          </a:p>
          <a:p>
            <a:pPr defTabSz="921167">
              <a:defRPr/>
            </a:pPr>
            <a:endParaRPr lang="en-US" dirty="0"/>
          </a:p>
          <a:p>
            <a:pPr defTabSz="921167">
              <a:defRPr/>
            </a:pPr>
            <a:endParaRPr lang="en-US"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33</a:t>
            </a:fld>
            <a:endParaRPr lang="en-US" dirty="0"/>
          </a:p>
        </p:txBody>
      </p:sp>
    </p:spTree>
    <p:extLst>
      <p:ext uri="{BB962C8B-B14F-4D97-AF65-F5344CB8AC3E}">
        <p14:creationId xmlns:p14="http://schemas.microsoft.com/office/powerpoint/2010/main" val="2801200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endParaRPr lang="en-US"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34</a:t>
            </a:fld>
            <a:endParaRPr lang="en-US" dirty="0"/>
          </a:p>
        </p:txBody>
      </p:sp>
    </p:spTree>
    <p:extLst>
      <p:ext uri="{BB962C8B-B14F-4D97-AF65-F5344CB8AC3E}">
        <p14:creationId xmlns:p14="http://schemas.microsoft.com/office/powerpoint/2010/main" val="234733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lvl="1" defTabSz="928573">
              <a:defRPr/>
            </a:pPr>
            <a:r>
              <a:rPr lang="en-US" sz="1200" kern="1200" dirty="0">
                <a:solidFill>
                  <a:schemeClr val="tx1"/>
                </a:solidFill>
                <a:effectLst/>
                <a:latin typeface="+mn-lt"/>
                <a:ea typeface="+mn-ea"/>
                <a:cs typeface="+mn-cs"/>
              </a:rPr>
              <a:t>A proposed activity may require authorization under any combination of these laws.  Which takes me to types of permits.</a:t>
            </a:r>
          </a:p>
          <a:p>
            <a:pPr marL="0" lvl="1" defTabSz="928573">
              <a:defRPr/>
            </a:pPr>
            <a:endParaRPr lang="en-US" sz="1200" kern="1200" dirty="0">
              <a:solidFill>
                <a:schemeClr val="tx1"/>
              </a:solidFill>
              <a:effectLst/>
              <a:latin typeface="+mn-lt"/>
              <a:ea typeface="+mn-ea"/>
              <a:cs typeface="+mn-cs"/>
            </a:endParaRPr>
          </a:p>
          <a:p>
            <a:pPr marL="0" lvl="1" defTabSz="928573">
              <a:defRPr/>
            </a:pPr>
            <a:r>
              <a:rPr lang="en-US" sz="1000" dirty="0"/>
              <a:t>First there are general permits.  These authorize similar activities within the Corps authorities that are minimally impacting both individually and cumulatively.  These include </a:t>
            </a:r>
            <a:r>
              <a:rPr lang="en-US" sz="1000" dirty="0" err="1"/>
              <a:t>NWPs</a:t>
            </a:r>
            <a:r>
              <a:rPr lang="en-US" sz="1000" dirty="0"/>
              <a:t>, </a:t>
            </a:r>
            <a:r>
              <a:rPr lang="en-US" sz="1000" dirty="0" err="1"/>
              <a:t>RGPs</a:t>
            </a:r>
            <a:r>
              <a:rPr lang="en-US" sz="1000" dirty="0"/>
              <a:t>, and </a:t>
            </a:r>
            <a:r>
              <a:rPr lang="en-US" sz="1000" dirty="0" err="1"/>
              <a:t>PGPs</a:t>
            </a:r>
            <a:r>
              <a:rPr lang="en-US" sz="1000" dirty="0"/>
              <a:t>.  Compliance with most laws, such as </a:t>
            </a:r>
            <a:r>
              <a:rPr lang="en-US" sz="1000" dirty="0" err="1"/>
              <a:t>NEPA</a:t>
            </a:r>
            <a:r>
              <a:rPr lang="en-US" sz="1000" dirty="0"/>
              <a:t>, occurs during the development of the GP.  If a project proponent wants to use a GP, they can either just do so without notification to the Corps or, based on the terms and conditions, must notify and receive verification from the Corps prior to doing the work.  During the verification process, the Corps will ensure the activity complies with any other laws and regulations, including Section 106 and tribal treaty rights.  </a:t>
            </a:r>
          </a:p>
          <a:p>
            <a:pPr marL="0" lvl="1" defTabSz="928573">
              <a:defRPr/>
            </a:pPr>
            <a:endParaRPr lang="en-US" sz="1000" dirty="0"/>
          </a:p>
          <a:p>
            <a:pPr marL="0" lvl="1" defTabSz="928573">
              <a:defRPr/>
            </a:pPr>
            <a:r>
              <a:rPr lang="en-US" sz="1000" dirty="0"/>
              <a:t>These permits cannot be valid for a period longer than five years.  Approximately 95% of the 56,000 Corps authorizations are designed to meet general permit requirements, making them an important tool for the Regulatory Program, the regulated public, and aquatic resources.</a:t>
            </a:r>
          </a:p>
          <a:p>
            <a:pPr marL="0" lvl="1" defTabSz="928573">
              <a:defRPr/>
            </a:pPr>
            <a:endParaRPr lang="en-US" sz="1000" dirty="0"/>
          </a:p>
          <a:p>
            <a:pPr marL="0" lvl="1" defTabSz="928573">
              <a:defRPr/>
            </a:pPr>
            <a:r>
              <a:rPr lang="en-US" sz="1000" dirty="0"/>
              <a:t>The other type of authorization we have are referred to as Individual Permits.  These include Letters of Permission and Standard Permits.  Standard Permits require a public notice and can be complex.  Compliance with all laws occurs during the review of the application.</a:t>
            </a:r>
          </a:p>
          <a:p>
            <a:pPr marL="0" lvl="1" defTabSz="928573">
              <a:defRPr/>
            </a:pPr>
            <a:endParaRPr lang="en-US" sz="1000" dirty="0"/>
          </a:p>
        </p:txBody>
      </p:sp>
      <p:sp>
        <p:nvSpPr>
          <p:cNvPr id="35844" name="Slide Number Placeholder 3"/>
          <p:cNvSpPr>
            <a:spLocks noGrp="1"/>
          </p:cNvSpPr>
          <p:nvPr>
            <p:ph type="sldNum" sz="quarter" idx="5"/>
          </p:nvPr>
        </p:nvSpPr>
        <p:spPr>
          <a:noFill/>
        </p:spPr>
        <p:txBody>
          <a:bodyPr/>
          <a:lstStyle/>
          <a:p>
            <a:fld id="{35A8E90B-0BD2-4F82-9468-A2204E8587EA}" type="slidenum">
              <a:rPr lang="en-US" smtClean="0"/>
              <a:pPr/>
              <a:t>4</a:t>
            </a:fld>
            <a:endParaRPr lang="en-US"/>
          </a:p>
        </p:txBody>
      </p:sp>
    </p:spTree>
    <p:extLst>
      <p:ext uri="{BB962C8B-B14F-4D97-AF65-F5344CB8AC3E}">
        <p14:creationId xmlns:p14="http://schemas.microsoft.com/office/powerpoint/2010/main" val="34158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discuss Section 106 of the </a:t>
            </a:r>
            <a:r>
              <a:rPr lang="en-US" sz="1200" kern="1200" dirty="0" err="1">
                <a:solidFill>
                  <a:schemeClr val="tx1"/>
                </a:solidFill>
                <a:effectLst/>
                <a:latin typeface="+mn-lt"/>
                <a:ea typeface="+mn-ea"/>
                <a:cs typeface="+mn-cs"/>
              </a:rPr>
              <a:t>NHPA</a:t>
            </a:r>
            <a:r>
              <a:rPr lang="en-US" sz="1200" kern="1200" dirty="0">
                <a:solidFill>
                  <a:schemeClr val="tx1"/>
                </a:solidFill>
                <a:effectLst/>
                <a:latin typeface="+mn-lt"/>
                <a:ea typeface="+mn-ea"/>
                <a:cs typeface="+mn-cs"/>
              </a:rPr>
              <a:t>.  This is an overview of the process and does not discuss every step in detail but does focus on those steps that often generate the most interest.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6AFAC6-C9E0-4B1C-92BA-A1C5B317F421}" type="slidenum">
              <a:rPr lang="en-US" smtClean="0"/>
              <a:pPr/>
              <a:t>5</a:t>
            </a:fld>
            <a:endParaRPr lang="en-US" dirty="0"/>
          </a:p>
        </p:txBody>
      </p:sp>
    </p:spTree>
    <p:extLst>
      <p:ext uri="{BB962C8B-B14F-4D97-AF65-F5344CB8AC3E}">
        <p14:creationId xmlns:p14="http://schemas.microsoft.com/office/powerpoint/2010/main" val="223139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Section 106 – it’s actually relatively brief.  Here are excerpts specific to federal permits/licenses (the rest is specific to federal funding and federal projects).  Passed in 1966, it requires that the head of any federal department having authority to license any undertaking shall take into account the effects of the undertaking on historic properties included in or eligible to be included in the National Register of Historic Places prior to issuance of any such license. </a:t>
            </a:r>
          </a:p>
        </p:txBody>
      </p:sp>
      <p:sp>
        <p:nvSpPr>
          <p:cNvPr id="4" name="Slide Number Placeholder 3"/>
          <p:cNvSpPr>
            <a:spLocks noGrp="1"/>
          </p:cNvSpPr>
          <p:nvPr>
            <p:ph type="sldNum" sz="quarter" idx="10"/>
          </p:nvPr>
        </p:nvSpPr>
        <p:spPr/>
        <p:txBody>
          <a:bodyPr/>
          <a:lstStyle/>
          <a:p>
            <a:fld id="{6B6AFAC6-C9E0-4B1C-92BA-A1C5B317F421}" type="slidenum">
              <a:rPr lang="en-US" smtClean="0"/>
              <a:pPr/>
              <a:t>6</a:t>
            </a:fld>
            <a:endParaRPr lang="en-US" dirty="0"/>
          </a:p>
        </p:txBody>
      </p:sp>
    </p:spTree>
    <p:extLst>
      <p:ext uri="{BB962C8B-B14F-4D97-AF65-F5344CB8AC3E}">
        <p14:creationId xmlns:p14="http://schemas.microsoft.com/office/powerpoint/2010/main" val="215286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NHPA</a:t>
            </a:r>
            <a:r>
              <a:rPr lang="en-US" sz="1200" kern="1200" dirty="0">
                <a:solidFill>
                  <a:schemeClr val="tx1"/>
                </a:solidFill>
                <a:effectLst/>
                <a:latin typeface="+mn-lt"/>
                <a:ea typeface="+mn-ea"/>
                <a:cs typeface="+mn-cs"/>
              </a:rPr>
              <a:t> has been amended many times since.  In 1992, multiple amendments were passed, including these that clarify properties of religious or cultural significance to tribes may be historic properties and that the federal agencies must consult with those tribes when such properties may be affected.  Of course, there are other types of properties that still may be of importance to tribes and consultation with tribes must occur on those as well.</a:t>
            </a:r>
          </a:p>
          <a:p>
            <a:endParaRPr lang="en-US"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7</a:t>
            </a:fld>
            <a:endParaRPr lang="en-US"/>
          </a:p>
        </p:txBody>
      </p:sp>
    </p:spTree>
    <p:extLst>
      <p:ext uri="{BB962C8B-B14F-4D97-AF65-F5344CB8AC3E}">
        <p14:creationId xmlns:p14="http://schemas.microsoft.com/office/powerpoint/2010/main" val="397387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Regulatory relies upon a number of documents in order to comply with Section 106.  There is the infamous Appendix C which outlines for our Program how we consider all historic resources, not just historic properties, during our evaluation of applications.  It’s from 1990, however, and hasn’t kept up with all the amendments to the </a:t>
            </a:r>
            <a:r>
              <a:rPr lang="en-US" sz="1200" kern="1200" dirty="0" err="1">
                <a:solidFill>
                  <a:schemeClr val="tx1"/>
                </a:solidFill>
                <a:effectLst/>
                <a:latin typeface="+mn-lt"/>
                <a:ea typeface="+mn-ea"/>
                <a:cs typeface="+mn-cs"/>
              </a:rPr>
              <a:t>NHPA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ACHPs</a:t>
            </a:r>
            <a:r>
              <a:rPr lang="en-US" sz="1200" kern="1200" dirty="0">
                <a:solidFill>
                  <a:schemeClr val="tx1"/>
                </a:solidFill>
                <a:effectLst/>
                <a:latin typeface="+mn-lt"/>
                <a:ea typeface="+mn-ea"/>
                <a:cs typeface="+mn-cs"/>
              </a:rPr>
              <a:t> regulations at 36 </a:t>
            </a:r>
            <a:r>
              <a:rPr lang="en-US" sz="1200" kern="1200" dirty="0" err="1">
                <a:solidFill>
                  <a:schemeClr val="tx1"/>
                </a:solidFill>
                <a:effectLst/>
                <a:latin typeface="+mn-lt"/>
                <a:ea typeface="+mn-ea"/>
                <a:cs typeface="+mn-cs"/>
              </a:rPr>
              <a:t>CFR</a:t>
            </a:r>
            <a:r>
              <a:rPr lang="en-US" sz="1200" kern="1200" dirty="0">
                <a:solidFill>
                  <a:schemeClr val="tx1"/>
                </a:solidFill>
                <a:effectLst/>
                <a:latin typeface="+mn-lt"/>
                <a:ea typeface="+mn-ea"/>
                <a:cs typeface="+mn-cs"/>
              </a:rPr>
              <a:t> 800.  It</a:t>
            </a:r>
            <a:r>
              <a:rPr lang="en-US" sz="1200" kern="1200" baseline="0" dirty="0">
                <a:solidFill>
                  <a:schemeClr val="tx1"/>
                </a:solidFill>
                <a:effectLst/>
                <a:latin typeface="+mn-lt"/>
                <a:ea typeface="+mn-ea"/>
                <a:cs typeface="+mn-cs"/>
              </a:rPr>
              <a:t> also contains some outdated terminology, e.g. “designated historic property”.  </a:t>
            </a:r>
            <a:r>
              <a:rPr lang="en-US" sz="1200" kern="1200" dirty="0" err="1">
                <a:solidFill>
                  <a:schemeClr val="tx1"/>
                </a:solidFill>
                <a:effectLst/>
                <a:latin typeface="+mn-lt"/>
                <a:ea typeface="+mn-ea"/>
                <a:cs typeface="+mn-cs"/>
              </a:rPr>
              <a:t>ACHP</a:t>
            </a:r>
            <a:r>
              <a:rPr lang="en-US" sz="1200" kern="1200" dirty="0">
                <a:solidFill>
                  <a:schemeClr val="tx1"/>
                </a:solidFill>
                <a:effectLst/>
                <a:latin typeface="+mn-lt"/>
                <a:ea typeface="+mn-ea"/>
                <a:cs typeface="+mn-cs"/>
              </a:rPr>
              <a:t> last updated its regulations in 2004 so for the Corps process to be consistent with those regulations as well as the amendments to the </a:t>
            </a:r>
            <a:r>
              <a:rPr lang="en-US" sz="1200" kern="1200" dirty="0" err="1">
                <a:solidFill>
                  <a:schemeClr val="tx1"/>
                </a:solidFill>
                <a:effectLst/>
                <a:latin typeface="+mn-lt"/>
                <a:ea typeface="+mn-ea"/>
                <a:cs typeface="+mn-cs"/>
              </a:rPr>
              <a:t>NHPA</a:t>
            </a:r>
            <a:r>
              <a:rPr lang="en-US" sz="1200" kern="1200" dirty="0">
                <a:solidFill>
                  <a:schemeClr val="tx1"/>
                </a:solidFill>
                <a:effectLst/>
                <a:latin typeface="+mn-lt"/>
                <a:ea typeface="+mn-ea"/>
                <a:cs typeface="+mn-cs"/>
              </a:rPr>
              <a:t>, we issued interim guidance in 2005 and 2007.  Regulatory also utilizes the Corps Tribal Consultation Principles and associated documents.  Our Tribal Consultation responsibilities are further discussed in a 2016 Memo to Commanders.  The Key Take Away on this page is that Appendix C alone is not enough to ensure </a:t>
            </a:r>
            <a:r>
              <a:rPr lang="en-US" sz="1200" kern="1200" dirty="0" err="1">
                <a:solidFill>
                  <a:schemeClr val="tx1"/>
                </a:solidFill>
                <a:effectLst/>
                <a:latin typeface="+mn-lt"/>
                <a:ea typeface="+mn-ea"/>
                <a:cs typeface="+mn-cs"/>
              </a:rPr>
              <a:t>Regulatory’s</a:t>
            </a:r>
            <a:r>
              <a:rPr lang="en-US" sz="1200" kern="1200" dirty="0">
                <a:solidFill>
                  <a:schemeClr val="tx1"/>
                </a:solidFill>
                <a:effectLst/>
                <a:latin typeface="+mn-lt"/>
                <a:ea typeface="+mn-ea"/>
                <a:cs typeface="+mn-cs"/>
              </a:rPr>
              <a:t> compliance with the </a:t>
            </a:r>
            <a:r>
              <a:rPr lang="en-US" sz="1200" kern="1200" dirty="0" err="1">
                <a:solidFill>
                  <a:schemeClr val="tx1"/>
                </a:solidFill>
                <a:effectLst/>
                <a:latin typeface="+mn-lt"/>
                <a:ea typeface="+mn-ea"/>
                <a:cs typeface="+mn-cs"/>
              </a:rPr>
              <a:t>NHPA</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B7ADB01-0557-4CB3-BFE8-C5D7059BDC67}" type="slidenum">
              <a:rPr lang="en-US" smtClean="0"/>
              <a:pPr/>
              <a:t>8</a:t>
            </a:fld>
            <a:endParaRPr lang="en-US"/>
          </a:p>
        </p:txBody>
      </p:sp>
    </p:spTree>
    <p:extLst>
      <p:ext uri="{BB962C8B-B14F-4D97-AF65-F5344CB8AC3E}">
        <p14:creationId xmlns:p14="http://schemas.microsoft.com/office/powerpoint/2010/main" val="2388868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Who are the parties in the Section 106 Process?  Well, the Corps and applicant, of course.  The State Historic Preservation Officer unless the activity is entirely on tribal lands and the tribe has assumed the responsibilities of the State Historic Preservation Officer, in which case it’s the </a:t>
            </a:r>
            <a:r>
              <a:rPr lang="en-US" sz="1200" kern="1200" dirty="0" err="1">
                <a:solidFill>
                  <a:schemeClr val="tx1"/>
                </a:solidFill>
                <a:effectLst/>
                <a:latin typeface="+mn-lt"/>
                <a:ea typeface="+mn-ea"/>
                <a:cs typeface="+mn-cs"/>
              </a:rPr>
              <a:t>THPO</a:t>
            </a:r>
            <a:r>
              <a:rPr lang="en-US" sz="1200" kern="1200" dirty="0">
                <a:solidFill>
                  <a:schemeClr val="tx1"/>
                </a:solidFill>
                <a:effectLst/>
                <a:latin typeface="+mn-lt"/>
                <a:ea typeface="+mn-ea"/>
                <a:cs typeface="+mn-cs"/>
              </a:rPr>
              <a:t>.  Federally-recognized tribes and others such as </a:t>
            </a:r>
            <a:r>
              <a:rPr lang="en-US" sz="1200" kern="1200" dirty="0" err="1">
                <a:solidFill>
                  <a:schemeClr val="tx1"/>
                </a:solidFill>
                <a:effectLst/>
                <a:latin typeface="+mn-lt"/>
                <a:ea typeface="+mn-ea"/>
                <a:cs typeface="+mn-cs"/>
              </a:rPr>
              <a:t>ACHP</a:t>
            </a:r>
            <a:r>
              <a:rPr lang="en-US" sz="1200" kern="1200" dirty="0">
                <a:solidFill>
                  <a:schemeClr val="tx1"/>
                </a:solidFill>
                <a:effectLst/>
                <a:latin typeface="+mn-lt"/>
                <a:ea typeface="+mn-ea"/>
                <a:cs typeface="+mn-cs"/>
              </a:rPr>
              <a:t>, Native Hawaiian Organizations, and Alaskan regional corporations, as listed here.</a:t>
            </a:r>
          </a:p>
        </p:txBody>
      </p:sp>
      <p:sp>
        <p:nvSpPr>
          <p:cNvPr id="4" name="Slide Number Placeholder 3"/>
          <p:cNvSpPr>
            <a:spLocks noGrp="1"/>
          </p:cNvSpPr>
          <p:nvPr>
            <p:ph type="sldNum" sz="quarter" idx="10"/>
          </p:nvPr>
        </p:nvSpPr>
        <p:spPr/>
        <p:txBody>
          <a:bodyPr/>
          <a:lstStyle/>
          <a:p>
            <a:fld id="{BB7ADB01-0557-4CB3-BFE8-C5D7059BDC67}" type="slidenum">
              <a:rPr lang="en-US" smtClean="0"/>
              <a:pPr/>
              <a:t>9</a:t>
            </a:fld>
            <a:endParaRPr lang="en-US"/>
          </a:p>
        </p:txBody>
      </p:sp>
    </p:spTree>
    <p:extLst>
      <p:ext uri="{BB962C8B-B14F-4D97-AF65-F5344CB8AC3E}">
        <p14:creationId xmlns:p14="http://schemas.microsoft.com/office/powerpoint/2010/main" val="318679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384460E3-AAC3-455D-8BFC-F9B0B5F95BC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968EFD4-8A75-4C5D-81F7-E1FB367AA22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C5FA6756-5EF3-4EB5-84CF-3A9BDAADD06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A81DA166-1322-4069-93D0-D1ABF8106AE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F5B0A815-32D0-4705-8FA4-DC3E923C6411}"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F4528CA2-FF53-474F-B15A-A8F7B1B2EC2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F124610-C662-481B-8D1D-1789B74C617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B7EA596-8F8E-4DB5-81C4-029A6D2AC82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62000" y="11430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6CCA043-830A-4E05-BFBF-5F62BE72686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415F1E6-A532-4390-93B6-4E43225A9BC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808E629-13CA-488D-B193-500D7564AA4D}"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pPr>
              <a:defRPr/>
            </a:pPr>
            <a:fld id="{0A078EA0-E748-4FEA-B1DF-09315AB2CD84}" type="slidenum">
              <a:rPr lang="en-US"/>
              <a:pPr>
                <a:defRPr/>
              </a:pPr>
              <a:t>‹#›</a:t>
            </a:fld>
            <a:endParaRPr lang="en-US"/>
          </a:p>
        </p:txBody>
      </p:sp>
    </p:spTree>
    <p:extLst>
      <p:ext uri="{BB962C8B-B14F-4D97-AF65-F5344CB8AC3E}">
        <p14:creationId xmlns:p14="http://schemas.microsoft.com/office/powerpoint/2010/main" val="44561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descr="Monks Mound in Snow"/>
          <p:cNvPicPr>
            <a:picLocks noChangeAspect="1" noChangeArrowheads="1"/>
          </p:cNvPicPr>
          <p:nvPr userDrawn="1"/>
        </p:nvPicPr>
        <p:blipFill>
          <a:blip r:embed="rId13" cstate="print"/>
          <a:srcRect/>
          <a:stretch>
            <a:fillRect/>
          </a:stretch>
        </p:blipFill>
        <p:spPr bwMode="auto">
          <a:xfrm>
            <a:off x="5524088" y="4441825"/>
            <a:ext cx="3619912" cy="2416175"/>
          </a:xfrm>
          <a:prstGeom prst="rect">
            <a:avLst/>
          </a:prstGeom>
          <a:noFill/>
          <a:ln w="6350">
            <a:solidFill>
              <a:schemeClr val="tx1"/>
            </a:solidFill>
            <a:miter lim="800000"/>
            <a:headEnd/>
            <a:tailEnd/>
          </a:ln>
        </p:spPr>
      </p:pic>
      <p:pic>
        <p:nvPicPr>
          <p:cNvPr id="14" name="Picture 4" descr="Oatlands 2"/>
          <p:cNvPicPr>
            <a:picLocks noChangeAspect="1" noChangeArrowheads="1"/>
          </p:cNvPicPr>
          <p:nvPr userDrawn="1"/>
        </p:nvPicPr>
        <p:blipFill>
          <a:blip r:embed="rId14" cstate="print"/>
          <a:srcRect/>
          <a:stretch>
            <a:fillRect/>
          </a:stretch>
        </p:blipFill>
        <p:spPr>
          <a:xfrm>
            <a:off x="4038600" y="2438400"/>
            <a:ext cx="1981200" cy="4419600"/>
          </a:xfrm>
          <a:prstGeom prst="rect">
            <a:avLst/>
          </a:prstGeom>
          <a:noFill/>
        </p:spPr>
      </p:pic>
      <p:pic>
        <p:nvPicPr>
          <p:cNvPr id="13" name="Picture 10" descr="18Bonito"/>
          <p:cNvPicPr>
            <a:picLocks noChangeAspect="1" noChangeArrowheads="1"/>
          </p:cNvPicPr>
          <p:nvPr userDrawn="1"/>
        </p:nvPicPr>
        <p:blipFill>
          <a:blip r:embed="rId15" cstate="print"/>
          <a:srcRect/>
          <a:stretch>
            <a:fillRect/>
          </a:stretch>
        </p:blipFill>
        <p:spPr bwMode="auto">
          <a:xfrm>
            <a:off x="5943600" y="1600200"/>
            <a:ext cx="3200400" cy="2819400"/>
          </a:xfrm>
          <a:prstGeom prst="rect">
            <a:avLst/>
          </a:prstGeom>
          <a:noFill/>
          <a:ln w="6350">
            <a:solidFill>
              <a:schemeClr val="tx1"/>
            </a:solidFill>
            <a:miter lim="800000"/>
            <a:headEnd/>
            <a:tailEnd/>
          </a:ln>
        </p:spPr>
      </p:pic>
      <p:grpSp>
        <p:nvGrpSpPr>
          <p:cNvPr id="1052" name="Group 28"/>
          <p:cNvGrpSpPr>
            <a:grpSpLocks/>
          </p:cNvGrpSpPr>
          <p:nvPr/>
        </p:nvGrpSpPr>
        <p:grpSpPr bwMode="auto">
          <a:xfrm>
            <a:off x="0" y="-3175"/>
            <a:ext cx="9144000" cy="6861175"/>
            <a:chOff x="-1200" y="-48"/>
            <a:chExt cx="5760" cy="4322"/>
          </a:xfrm>
        </p:grpSpPr>
        <p:grpSp>
          <p:nvGrpSpPr>
            <p:cNvPr id="1051" name="Group 27"/>
            <p:cNvGrpSpPr>
              <a:grpSpLocks/>
            </p:cNvGrpSpPr>
            <p:nvPr userDrawn="1"/>
          </p:nvGrpSpPr>
          <p:grpSpPr bwMode="auto">
            <a:xfrm>
              <a:off x="-1200" y="-48"/>
              <a:ext cx="5760" cy="4322"/>
              <a:chOff x="-1200" y="-48"/>
              <a:chExt cx="5760" cy="4322"/>
            </a:xfrm>
          </p:grpSpPr>
          <p:pic>
            <p:nvPicPr>
              <p:cNvPr id="1047" name="Picture 23" descr="ppt_camo_bkgrnd-03"/>
              <p:cNvPicPr>
                <a:picLocks noChangeAspect="1" noChangeArrowheads="1"/>
              </p:cNvPicPr>
              <p:nvPr userDrawn="1"/>
            </p:nvPicPr>
            <p:blipFill>
              <a:blip r:embed="rId16" cstate="print"/>
              <a:srcRect/>
              <a:stretch>
                <a:fillRect/>
              </a:stretch>
            </p:blipFill>
            <p:spPr bwMode="auto">
              <a:xfrm>
                <a:off x="-1200" y="-48"/>
                <a:ext cx="5760" cy="4322"/>
              </a:xfrm>
              <a:prstGeom prst="rect">
                <a:avLst/>
              </a:prstGeom>
              <a:noFill/>
            </p:spPr>
          </p:pic>
          <p:pic>
            <p:nvPicPr>
              <p:cNvPr id="1045" name="Picture 21" descr="white_curve"/>
              <p:cNvPicPr>
                <a:picLocks noChangeAspect="1" noChangeArrowheads="1"/>
              </p:cNvPicPr>
              <p:nvPr userDrawn="1"/>
            </p:nvPicPr>
            <p:blipFill>
              <a:blip r:embed="rId17" cstate="print"/>
              <a:srcRect/>
              <a:stretch>
                <a:fillRect/>
              </a:stretch>
            </p:blipFill>
            <p:spPr bwMode="auto">
              <a:xfrm>
                <a:off x="1302" y="866"/>
                <a:ext cx="3258" cy="3330"/>
              </a:xfrm>
              <a:prstGeom prst="rect">
                <a:avLst/>
              </a:prstGeom>
              <a:noFill/>
            </p:spPr>
          </p:pic>
        </p:grpSp>
        <p:pic>
          <p:nvPicPr>
            <p:cNvPr id="1032" name="Picture 8" descr="USACE_logo"/>
            <p:cNvPicPr>
              <a:picLocks noChangeAspect="1" noChangeArrowheads="1"/>
            </p:cNvPicPr>
            <p:nvPr userDrawn="1"/>
          </p:nvPicPr>
          <p:blipFill>
            <a:blip r:embed="rId18" cstate="print"/>
            <a:srcRect/>
            <a:stretch>
              <a:fillRect/>
            </a:stretch>
          </p:blipFill>
          <p:spPr bwMode="auto">
            <a:xfrm>
              <a:off x="-1056" y="3170"/>
              <a:ext cx="864" cy="591"/>
            </a:xfrm>
            <a:prstGeom prst="rect">
              <a:avLst/>
            </a:prstGeom>
            <a:noFill/>
          </p:spPr>
        </p:pic>
      </p:gr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PRESENTATION TITLE</a:t>
            </a:r>
          </a:p>
        </p:txBody>
      </p:sp>
      <p:sp>
        <p:nvSpPr>
          <p:cNvPr id="1033" name="Text Box 9"/>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r>
              <a:rPr lang="en-US" sz="1200" b="1"/>
              <a:t>US Army Corps of Engineers</a:t>
            </a:r>
          </a:p>
          <a:p>
            <a:r>
              <a:rPr lang="en-US" b="1"/>
              <a:t>BUILDING STRONG</a:t>
            </a:r>
            <a:r>
              <a:rPr lang="en-US" sz="1400" b="1" baseline="-25000"/>
              <a:t>®</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45AB6F5E-88A1-450B-AF5C-043849079B91}" type="slidenum">
              <a:rPr lang="en-US"/>
              <a:pPr/>
              <a:t>‹#›</a:t>
            </a:fld>
            <a:endParaRPr lang="en-US"/>
          </a:p>
        </p:txBody>
      </p:sp>
      <p:pic>
        <p:nvPicPr>
          <p:cNvPr id="3080" name="Picture 8" descr="USACE_logo"/>
          <p:cNvPicPr>
            <a:picLocks noChangeAspect="1" noChangeArrowheads="1"/>
          </p:cNvPicPr>
          <p:nvPr/>
        </p:nvPicPr>
        <p:blipFill>
          <a:blip r:embed="rId15" cstate="print"/>
          <a:srcRect/>
          <a:stretch>
            <a:fillRect/>
          </a:stretch>
        </p:blipFill>
        <p:spPr bwMode="auto">
          <a:xfrm>
            <a:off x="8004175" y="5715000"/>
            <a:ext cx="758825" cy="519113"/>
          </a:xfrm>
          <a:prstGeom prst="rect">
            <a:avLst/>
          </a:prstGeom>
          <a:noFill/>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r>
              <a:rPr lang="en-US" sz="1400" b="1"/>
              <a:t>BUILDING STRONG</a:t>
            </a:r>
            <a:r>
              <a:rPr lang="en-US" sz="1400" b="1" baseline="-25000"/>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www.cr.nps.gov/nr"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www.cr.nps.gov/nh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304800"/>
            <a:ext cx="7772400" cy="1470025"/>
          </a:xfrm>
        </p:spPr>
        <p:txBody>
          <a:bodyPr/>
          <a:lstStyle/>
          <a:p>
            <a:br>
              <a:rPr lang="en-US" dirty="0"/>
            </a:br>
            <a:r>
              <a:rPr lang="en-US" dirty="0"/>
              <a:t>Regulatory Program:</a:t>
            </a:r>
            <a:br>
              <a:rPr lang="en-US" dirty="0"/>
            </a:br>
            <a:r>
              <a:rPr lang="en-US" dirty="0"/>
              <a:t>Section 106 of the </a:t>
            </a:r>
            <a:r>
              <a:rPr lang="en-US" dirty="0" err="1"/>
              <a:t>NHPA</a:t>
            </a:r>
            <a:endParaRPr lang="en-US" dirty="0"/>
          </a:p>
        </p:txBody>
      </p:sp>
      <p:sp>
        <p:nvSpPr>
          <p:cNvPr id="4" name="TextBox 3"/>
          <p:cNvSpPr txBox="1"/>
          <p:nvPr/>
        </p:nvSpPr>
        <p:spPr>
          <a:xfrm>
            <a:off x="4753054" y="120134"/>
            <a:ext cx="4390946" cy="369332"/>
          </a:xfrm>
          <a:prstGeom prst="rect">
            <a:avLst/>
          </a:prstGeom>
          <a:noFill/>
        </p:spPr>
        <p:txBody>
          <a:bodyPr wrap="none" rtlCol="0">
            <a:spAutoFit/>
          </a:bodyPr>
          <a:lstStyle/>
          <a:p>
            <a:r>
              <a:rPr lang="en-US" dirty="0"/>
              <a:t>For Internal Use Only – Do Not Distribute</a:t>
            </a:r>
          </a:p>
        </p:txBody>
      </p:sp>
      <p:sp>
        <p:nvSpPr>
          <p:cNvPr id="2" name="TextBox 1"/>
          <p:cNvSpPr txBox="1"/>
          <p:nvPr/>
        </p:nvSpPr>
        <p:spPr>
          <a:xfrm>
            <a:off x="228600" y="2514600"/>
            <a:ext cx="3223959" cy="1477328"/>
          </a:xfrm>
          <a:prstGeom prst="rect">
            <a:avLst/>
          </a:prstGeom>
          <a:noFill/>
        </p:spPr>
        <p:txBody>
          <a:bodyPr wrap="none" rtlCol="0">
            <a:spAutoFit/>
          </a:bodyPr>
          <a:lstStyle/>
          <a:p>
            <a:r>
              <a:rPr lang="en-US" dirty="0"/>
              <a:t>Amy Klein</a:t>
            </a:r>
          </a:p>
          <a:p>
            <a:r>
              <a:rPr lang="en-US" dirty="0"/>
              <a:t>Regulatory Program Manager</a:t>
            </a:r>
          </a:p>
          <a:p>
            <a:r>
              <a:rPr lang="en-US" dirty="0"/>
              <a:t>USACE HQ</a:t>
            </a:r>
          </a:p>
          <a:p>
            <a:endParaRPr lang="en-US" dirty="0"/>
          </a:p>
          <a:p>
            <a:r>
              <a:rPr lang="en-US" dirty="0"/>
              <a:t>03 October 2019</a:t>
            </a:r>
          </a:p>
        </p:txBody>
      </p:sp>
      <p:sp>
        <p:nvSpPr>
          <p:cNvPr id="3" name="TextBox 2"/>
          <p:cNvSpPr txBox="1"/>
          <p:nvPr/>
        </p:nvSpPr>
        <p:spPr>
          <a:xfrm>
            <a:off x="1524000" y="4724400"/>
            <a:ext cx="2743199" cy="1477328"/>
          </a:xfrm>
          <a:prstGeom prst="rect">
            <a:avLst/>
          </a:prstGeom>
          <a:noFill/>
        </p:spPr>
        <p:txBody>
          <a:bodyPr wrap="square" rtlCol="0">
            <a:spAutoFit/>
          </a:bodyPr>
          <a:lstStyle/>
          <a:p>
            <a:r>
              <a:rPr lang="en-US" sz="1200" i="1" dirty="0"/>
              <a:t>Required Disclaimer: “The views, opinions, and findings contained in this presentation are the author’s and should not be construed as an official Department of Army position, policy, or decision unless so designated by other official documentation</a:t>
            </a:r>
            <a:r>
              <a:rPr lang="en-US"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457200"/>
            <a:ext cx="8382000" cy="762000"/>
          </a:xfrm>
        </p:spPr>
        <p:txBody>
          <a:bodyPr/>
          <a:lstStyle/>
          <a:p>
            <a:pPr eaLnBrk="1" hangingPunct="1"/>
            <a:br>
              <a:rPr lang="en-US" sz="3200" b="1" dirty="0">
                <a:ea typeface="ＭＳ Ｐゴシック" pitchFamily="34" charset="-128"/>
              </a:rPr>
            </a:br>
            <a:r>
              <a:rPr lang="en-US" sz="3200" b="1" dirty="0">
                <a:ea typeface="ＭＳ Ｐゴシック" pitchFamily="34" charset="-128"/>
              </a:rPr>
              <a:t>Steps in the 106 Process:</a:t>
            </a:r>
            <a:br>
              <a:rPr lang="en-US" sz="3200" b="1" dirty="0">
                <a:ea typeface="ＭＳ Ｐゴシック" pitchFamily="34" charset="-128"/>
              </a:rPr>
            </a:br>
            <a:br>
              <a:rPr lang="en-US" dirty="0">
                <a:ea typeface="ＭＳ Ｐゴシック" pitchFamily="34" charset="-128"/>
              </a:rPr>
            </a:br>
            <a:endParaRPr lang="en-US" dirty="0">
              <a:ea typeface="ＭＳ Ｐゴシック" pitchFamily="34" charset="-128"/>
            </a:endParaRPr>
          </a:p>
        </p:txBody>
      </p:sp>
      <p:sp>
        <p:nvSpPr>
          <p:cNvPr id="39938" name="Rectangle 3"/>
          <p:cNvSpPr>
            <a:spLocks noGrp="1" noChangeArrowheads="1"/>
          </p:cNvSpPr>
          <p:nvPr>
            <p:ph idx="1"/>
          </p:nvPr>
        </p:nvSpPr>
        <p:spPr>
          <a:xfrm>
            <a:off x="304800" y="685800"/>
            <a:ext cx="8839200" cy="4419600"/>
          </a:xfrm>
        </p:spPr>
        <p:txBody>
          <a:bodyPr/>
          <a:lstStyle/>
          <a:p>
            <a:pPr marL="0" indent="0" eaLnBrk="1" hangingPunct="1">
              <a:buNone/>
            </a:pPr>
            <a:r>
              <a:rPr lang="en-US" sz="2000" dirty="0">
                <a:ea typeface="ＭＳ Ｐゴシック" pitchFamily="34" charset="-128"/>
              </a:rPr>
              <a:t>A.   Determine </a:t>
            </a:r>
            <a:r>
              <a:rPr lang="en-US" sz="2000" b="1" dirty="0">
                <a:ea typeface="ＭＳ Ｐゴシック" pitchFamily="34" charset="-128"/>
              </a:rPr>
              <a:t>undertaking</a:t>
            </a:r>
            <a:r>
              <a:rPr lang="en-US" sz="2000" dirty="0">
                <a:ea typeface="ＭＳ Ｐゴシック" pitchFamily="34" charset="-128"/>
              </a:rPr>
              <a:t> and whether there is potential to cause effect.</a:t>
            </a:r>
          </a:p>
          <a:p>
            <a:pPr marL="457200" indent="-457200" eaLnBrk="1" hangingPunct="1">
              <a:buAutoNum type="alphaUcPeriod" startAt="2"/>
            </a:pPr>
            <a:r>
              <a:rPr lang="en-US" sz="2000" dirty="0">
                <a:ea typeface="ＭＳ Ｐゴシック" pitchFamily="34" charset="-128"/>
              </a:rPr>
              <a:t>Determine </a:t>
            </a:r>
            <a:r>
              <a:rPr lang="en-US" sz="2000" b="1" dirty="0">
                <a:ea typeface="ＭＳ Ｐゴシック" pitchFamily="34" charset="-128"/>
              </a:rPr>
              <a:t>permit area</a:t>
            </a:r>
            <a:r>
              <a:rPr lang="en-US" sz="2000" dirty="0">
                <a:ea typeface="ＭＳ Ｐゴシック" pitchFamily="34" charset="-128"/>
              </a:rPr>
              <a:t> </a:t>
            </a:r>
          </a:p>
          <a:p>
            <a:pPr marL="457200" indent="-457200" eaLnBrk="1" hangingPunct="1">
              <a:buAutoNum type="alphaUcPeriod" startAt="2"/>
            </a:pPr>
            <a:r>
              <a:rPr lang="en-US" sz="2000" b="1" dirty="0">
                <a:ea typeface="ＭＳ Ｐゴシック" pitchFamily="34" charset="-128"/>
              </a:rPr>
              <a:t>Identify</a:t>
            </a:r>
            <a:r>
              <a:rPr lang="en-US" sz="2000" dirty="0">
                <a:ea typeface="ＭＳ Ｐゴシック" pitchFamily="34" charset="-128"/>
              </a:rPr>
              <a:t> historic properties in the permit area and known properties outside the permit area</a:t>
            </a:r>
          </a:p>
          <a:p>
            <a:pPr lvl="1"/>
            <a:r>
              <a:rPr lang="en-US" sz="1600" dirty="0">
                <a:ea typeface="ＭＳ Ｐゴシック" pitchFamily="34" charset="-128"/>
              </a:rPr>
              <a:t>Consultation required; Reasonable and Good Faith effort</a:t>
            </a:r>
          </a:p>
          <a:p>
            <a:pPr marL="0" indent="0" eaLnBrk="1" hangingPunct="1">
              <a:buNone/>
            </a:pPr>
            <a:r>
              <a:rPr lang="en-US" sz="2000" dirty="0">
                <a:ea typeface="ＭＳ Ｐゴシック" pitchFamily="34" charset="-128"/>
              </a:rPr>
              <a:t>C. Determine </a:t>
            </a:r>
            <a:r>
              <a:rPr lang="en-US" sz="2000" b="1" dirty="0">
                <a:ea typeface="ＭＳ Ｐゴシック" pitchFamily="34" charset="-128"/>
              </a:rPr>
              <a:t>eligibility</a:t>
            </a:r>
            <a:r>
              <a:rPr lang="en-US" sz="2000" dirty="0">
                <a:ea typeface="ＭＳ Ｐゴシック" pitchFamily="34" charset="-128"/>
              </a:rPr>
              <a:t> of historic properties in permit area</a:t>
            </a:r>
          </a:p>
          <a:p>
            <a:pPr lvl="1"/>
            <a:r>
              <a:rPr lang="en-US" sz="1600" dirty="0">
                <a:ea typeface="ＭＳ Ｐゴシック" pitchFamily="34" charset="-128"/>
              </a:rPr>
              <a:t>Consultation Required</a:t>
            </a:r>
          </a:p>
          <a:p>
            <a:pPr marL="0" indent="0" eaLnBrk="1" hangingPunct="1">
              <a:buNone/>
            </a:pPr>
            <a:r>
              <a:rPr lang="en-US" sz="2000" dirty="0">
                <a:ea typeface="ＭＳ Ｐゴシック" pitchFamily="34" charset="-128"/>
              </a:rPr>
              <a:t>D. Determine </a:t>
            </a:r>
            <a:r>
              <a:rPr lang="en-US" sz="2000" b="1" dirty="0">
                <a:ea typeface="ＭＳ Ｐゴシック" pitchFamily="34" charset="-128"/>
              </a:rPr>
              <a:t>effects</a:t>
            </a:r>
            <a:r>
              <a:rPr lang="en-US" sz="2000" dirty="0">
                <a:ea typeface="ＭＳ Ｐゴシック" pitchFamily="34" charset="-128"/>
              </a:rPr>
              <a:t> to historic properties</a:t>
            </a:r>
          </a:p>
          <a:p>
            <a:pPr lvl="1"/>
            <a:r>
              <a:rPr lang="en-US" sz="1600" dirty="0">
                <a:ea typeface="ＭＳ Ｐゴシック" pitchFamily="34" charset="-128"/>
              </a:rPr>
              <a:t>No Effect/No Historic Properties Affected; No Adverse Effect; Adverse Effect</a:t>
            </a:r>
          </a:p>
          <a:p>
            <a:pPr lvl="1"/>
            <a:r>
              <a:rPr lang="en-US" sz="1600" dirty="0">
                <a:ea typeface="ＭＳ Ｐゴシック" pitchFamily="34" charset="-128"/>
              </a:rPr>
              <a:t>Consultation Required</a:t>
            </a:r>
          </a:p>
          <a:p>
            <a:pPr marL="0" indent="0" eaLnBrk="1" hangingPunct="1">
              <a:buNone/>
            </a:pPr>
            <a:r>
              <a:rPr lang="en-US" sz="2000" dirty="0">
                <a:ea typeface="ＭＳ Ｐゴシック" pitchFamily="34" charset="-128"/>
              </a:rPr>
              <a:t>E. Determine </a:t>
            </a:r>
            <a:r>
              <a:rPr lang="en-US" sz="2000" b="1" dirty="0">
                <a:ea typeface="ＭＳ Ｐゴシック" pitchFamily="34" charset="-128"/>
              </a:rPr>
              <a:t>avoidance, minimization, or mitigation</a:t>
            </a:r>
            <a:r>
              <a:rPr lang="en-US" sz="2000" dirty="0">
                <a:ea typeface="ＭＳ Ｐゴシック" pitchFamily="34" charset="-128"/>
              </a:rPr>
              <a:t> of affected historic properties</a:t>
            </a:r>
          </a:p>
          <a:p>
            <a:pPr lvl="1"/>
            <a:r>
              <a:rPr lang="en-US" sz="1600" dirty="0">
                <a:ea typeface="ＭＳ Ｐゴシック" pitchFamily="34" charset="-128"/>
              </a:rPr>
              <a:t>Consultation Required</a:t>
            </a:r>
          </a:p>
          <a:p>
            <a:pPr marL="0" indent="0" eaLnBrk="1" hangingPunct="1">
              <a:buNone/>
            </a:pPr>
            <a:r>
              <a:rPr lang="en-US" sz="2000" dirty="0">
                <a:ea typeface="ＭＳ Ｐゴシック" pitchFamily="34" charset="-128"/>
              </a:rPr>
              <a:t>F. Conclude the process; use </a:t>
            </a:r>
            <a:r>
              <a:rPr lang="en-US" sz="2000" b="1" dirty="0">
                <a:ea typeface="ＭＳ Ｐゴシック" pitchFamily="34" charset="-128"/>
              </a:rPr>
              <a:t>agreement documents and conditions</a:t>
            </a:r>
            <a:r>
              <a:rPr lang="en-US" sz="2000" dirty="0">
                <a:ea typeface="ＭＳ Ｐゴシック" pitchFamily="34" charset="-128"/>
              </a:rPr>
              <a:t> in the permit.</a:t>
            </a:r>
          </a:p>
          <a:p>
            <a:pPr marL="0" lvl="0" indent="0">
              <a:buNone/>
            </a:pPr>
            <a:r>
              <a:rPr lang="en-US" sz="2000" dirty="0">
                <a:ea typeface="ＭＳ Ｐゴシック" pitchFamily="34" charset="-128"/>
                <a:cs typeface="ＭＳ Ｐゴシック" charset="0"/>
              </a:rPr>
              <a:t>G. In the event an agreement cannot be reached:</a:t>
            </a:r>
          </a:p>
          <a:p>
            <a:pPr lvl="1"/>
            <a:r>
              <a:rPr lang="en-US" sz="1600" dirty="0">
                <a:ea typeface="ＭＳ Ｐゴシック" pitchFamily="34" charset="-128"/>
              </a:rPr>
              <a:t>Process elevated to and terminated by ASA(CW)</a:t>
            </a:r>
          </a:p>
          <a:p>
            <a:pPr eaLnBrk="1" hangingPunct="1">
              <a:buFont typeface="Wingdings" pitchFamily="2" charset="2"/>
              <a:buNone/>
            </a:pPr>
            <a:endParaRPr lang="en-US" sz="2000" dirty="0">
              <a:ea typeface="ＭＳ Ｐゴシック" pitchFamily="34" charset="-128"/>
            </a:endParaRPr>
          </a:p>
        </p:txBody>
      </p:sp>
      <p:sp>
        <p:nvSpPr>
          <p:cNvPr id="4" name="TextBox 3"/>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386429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5"/>
            <a:ext cx="8229600" cy="762000"/>
          </a:xfrm>
        </p:spPr>
        <p:txBody>
          <a:bodyPr/>
          <a:lstStyle/>
          <a:p>
            <a:r>
              <a:rPr lang="en-US" sz="3600" dirty="0"/>
              <a:t>Defining the Undertaking</a:t>
            </a:r>
          </a:p>
        </p:txBody>
      </p:sp>
      <p:sp>
        <p:nvSpPr>
          <p:cNvPr id="3" name="Slide Number Placeholder 2"/>
          <p:cNvSpPr>
            <a:spLocks noGrp="1"/>
          </p:cNvSpPr>
          <p:nvPr>
            <p:ph type="sldNum" sz="quarter" idx="10"/>
          </p:nvPr>
        </p:nvSpPr>
        <p:spPr/>
        <p:txBody>
          <a:bodyPr/>
          <a:lstStyle/>
          <a:p>
            <a:fld id="{A81DA166-1322-4069-93D0-D1ABF8106AE9}" type="slidenum">
              <a:rPr lang="en-US" smtClean="0"/>
              <a:pPr/>
              <a:t>11</a:t>
            </a:fld>
            <a:endParaRPr lang="en-US"/>
          </a:p>
        </p:txBody>
      </p:sp>
      <p:sp>
        <p:nvSpPr>
          <p:cNvPr id="4" name="TextBox 3"/>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
        <p:nvSpPr>
          <p:cNvPr id="5" name="Content Placeholder 2"/>
          <p:cNvSpPr>
            <a:spLocks noGrp="1"/>
          </p:cNvSpPr>
          <p:nvPr>
            <p:ph sz="half" idx="1"/>
          </p:nvPr>
        </p:nvSpPr>
        <p:spPr>
          <a:xfrm>
            <a:off x="381000" y="685800"/>
            <a:ext cx="8610600" cy="5562600"/>
          </a:xfrm>
        </p:spPr>
        <p:txBody>
          <a:bodyPr/>
          <a:lstStyle/>
          <a:p>
            <a:pPr marL="0" indent="0">
              <a:buNone/>
            </a:pPr>
            <a:endParaRPr lang="en-US" sz="2000" dirty="0"/>
          </a:p>
          <a:p>
            <a:pPr marL="0" indent="0">
              <a:buNone/>
            </a:pPr>
            <a:r>
              <a:rPr lang="en-US" sz="2000" dirty="0"/>
              <a:t>36 CFR 800.16(y) Undertaking means a project, </a:t>
            </a:r>
            <a:r>
              <a:rPr lang="en-US" sz="2000" u="sng" dirty="0"/>
              <a:t>activity</a:t>
            </a:r>
            <a:r>
              <a:rPr lang="en-US" sz="2000" dirty="0"/>
              <a:t>, or program funded in whole or in part under the direct or indirect jurisdiction of a federal agency, including those carried out by or on behalf of a federal agency; those carried out with federal financial assistance; and those </a:t>
            </a:r>
            <a:r>
              <a:rPr lang="en-US" sz="2000" u="sng" dirty="0"/>
              <a:t>requiring a federal permit</a:t>
            </a:r>
            <a:r>
              <a:rPr lang="en-US" sz="2000" dirty="0"/>
              <a:t>, license, or approval.</a:t>
            </a:r>
          </a:p>
          <a:p>
            <a:pPr marL="0" indent="0">
              <a:buNone/>
            </a:pPr>
            <a:endParaRPr lang="en-US" sz="1000" dirty="0"/>
          </a:p>
          <a:p>
            <a:pPr marL="0" indent="0">
              <a:buNone/>
            </a:pPr>
            <a:r>
              <a:rPr lang="en-US" sz="2000" dirty="0"/>
              <a:t>36 CFR 800.3(a) Step 1 of the process is for the federal </a:t>
            </a:r>
            <a:r>
              <a:rPr lang="en-US" sz="2000" u="sng" dirty="0"/>
              <a:t>action agency</a:t>
            </a:r>
            <a:r>
              <a:rPr lang="en-US" sz="2000" dirty="0"/>
              <a:t> to determine whether the proposed </a:t>
            </a:r>
            <a:r>
              <a:rPr lang="en-US" sz="2000" u="sng" dirty="0"/>
              <a:t>federal action</a:t>
            </a:r>
            <a:r>
              <a:rPr lang="en-US" sz="2000" dirty="0"/>
              <a:t> is an undertaking as defined in 800.16(y).  </a:t>
            </a:r>
          </a:p>
          <a:p>
            <a:pPr marL="0" indent="0">
              <a:buNone/>
            </a:pPr>
            <a:endParaRPr lang="en-US" sz="1050" dirty="0"/>
          </a:p>
          <a:p>
            <a:pPr marL="0" indent="0">
              <a:buNone/>
            </a:pPr>
            <a:r>
              <a:rPr lang="en-US" sz="2000" dirty="0"/>
              <a:t>Key components:</a:t>
            </a:r>
          </a:p>
          <a:p>
            <a:pPr>
              <a:buFontTx/>
              <a:buChar char="-"/>
            </a:pPr>
            <a:r>
              <a:rPr lang="en-US" sz="2000" dirty="0"/>
              <a:t>The Corps is the action agency</a:t>
            </a:r>
          </a:p>
          <a:p>
            <a:pPr>
              <a:buFontTx/>
              <a:buChar char="-"/>
            </a:pPr>
            <a:r>
              <a:rPr lang="en-US" sz="2000" dirty="0"/>
              <a:t>The Corps must identify the federal action</a:t>
            </a:r>
          </a:p>
          <a:p>
            <a:pPr marL="0" indent="0">
              <a:buNone/>
            </a:pPr>
            <a:endParaRPr lang="en-US" sz="1000" dirty="0"/>
          </a:p>
          <a:p>
            <a:pPr marL="0" indent="0">
              <a:buNone/>
            </a:pPr>
            <a:r>
              <a:rPr lang="en-US" sz="2000" dirty="0"/>
              <a:t>Undertaking is defined </a:t>
            </a:r>
            <a:r>
              <a:rPr lang="en-US" sz="2000" i="1" dirty="0"/>
              <a:t>relative to the scope/extent </a:t>
            </a:r>
            <a:r>
              <a:rPr lang="en-US" sz="2000" dirty="0"/>
              <a:t>of agency authority</a:t>
            </a:r>
          </a:p>
          <a:p>
            <a:pPr marL="0" indent="0">
              <a:buNone/>
            </a:pPr>
            <a:endParaRPr lang="en-US" sz="1800" dirty="0"/>
          </a:p>
        </p:txBody>
      </p:sp>
    </p:spTree>
    <p:extLst>
      <p:ext uri="{BB962C8B-B14F-4D97-AF65-F5344CB8AC3E}">
        <p14:creationId xmlns:p14="http://schemas.microsoft.com/office/powerpoint/2010/main" val="55400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839200" cy="1143000"/>
          </a:xfrm>
        </p:spPr>
        <p:txBody>
          <a:bodyPr/>
          <a:lstStyle/>
          <a:p>
            <a:r>
              <a:rPr lang="en-US" sz="2800" dirty="0"/>
              <a:t>What is the federal action, aka undertaking, in the Regulatory Program?</a:t>
            </a:r>
          </a:p>
        </p:txBody>
      </p:sp>
      <p:sp>
        <p:nvSpPr>
          <p:cNvPr id="3" name="Content Placeholder 2"/>
          <p:cNvSpPr>
            <a:spLocks noGrp="1"/>
          </p:cNvSpPr>
          <p:nvPr>
            <p:ph sz="half" idx="1"/>
          </p:nvPr>
        </p:nvSpPr>
        <p:spPr>
          <a:xfrm>
            <a:off x="209550" y="1371600"/>
            <a:ext cx="8572500" cy="5029200"/>
          </a:xfrm>
        </p:spPr>
        <p:txBody>
          <a:bodyPr/>
          <a:lstStyle/>
          <a:p>
            <a:r>
              <a:rPr lang="en-US" sz="1800" dirty="0"/>
              <a:t>The Undertaking is based on the authority given to the Corps by Congress pursuant to Section 10, Section 404, and Section 103 </a:t>
            </a:r>
          </a:p>
          <a:p>
            <a:r>
              <a:rPr lang="en-US" sz="1800" dirty="0"/>
              <a:t>It is NOT </a:t>
            </a:r>
            <a:r>
              <a:rPr lang="en-US" sz="1800" i="1" dirty="0"/>
              <a:t>because of </a:t>
            </a:r>
            <a:r>
              <a:rPr lang="en-US" sz="1800" dirty="0"/>
              <a:t>“Appendix C”.  Appendix C just helps explain it.</a:t>
            </a:r>
          </a:p>
          <a:p>
            <a:pPr marL="914400" lvl="2" indent="0">
              <a:buNone/>
            </a:pPr>
            <a:endParaRPr lang="en-US" sz="1800" dirty="0"/>
          </a:p>
          <a:p>
            <a:r>
              <a:rPr lang="en-US" sz="1800" dirty="0"/>
              <a:t>Undertaking means “the </a:t>
            </a:r>
            <a:r>
              <a:rPr lang="en-US" altLang="ja-JP" sz="1800" dirty="0"/>
              <a:t>work, structure or discharge that requires a Department of the Army permit pursuant to the Corps regulations at 33 </a:t>
            </a:r>
            <a:r>
              <a:rPr lang="en-US" altLang="ja-JP" sz="1800" dirty="0" err="1"/>
              <a:t>CFR</a:t>
            </a:r>
            <a:r>
              <a:rPr lang="en-US" altLang="ja-JP" sz="1800" dirty="0"/>
              <a:t> 320-334”.  (33 </a:t>
            </a:r>
            <a:r>
              <a:rPr lang="en-US" altLang="ja-JP" sz="1800" dirty="0" err="1"/>
              <a:t>CFR</a:t>
            </a:r>
            <a:r>
              <a:rPr lang="en-US" altLang="ja-JP" sz="1800" dirty="0"/>
              <a:t> 325 Appendix C)</a:t>
            </a:r>
          </a:p>
          <a:p>
            <a:pPr lvl="1"/>
            <a:r>
              <a:rPr lang="en-US" altLang="ja-JP" sz="1800" dirty="0"/>
              <a:t>The Corps legal interpretation is that the definition is the same under both 36 </a:t>
            </a:r>
            <a:r>
              <a:rPr lang="en-US" altLang="ja-JP" sz="1800" dirty="0" err="1"/>
              <a:t>CFR</a:t>
            </a:r>
            <a:r>
              <a:rPr lang="en-US" altLang="ja-JP" sz="1800" dirty="0"/>
              <a:t> 800 and Appendix C.</a:t>
            </a:r>
          </a:p>
          <a:p>
            <a:pPr lvl="2"/>
            <a:r>
              <a:rPr lang="en-US" altLang="ja-JP" sz="1800" dirty="0"/>
              <a:t>Pursuant to 36 </a:t>
            </a:r>
            <a:r>
              <a:rPr lang="en-US" altLang="ja-JP" sz="1800" dirty="0" err="1"/>
              <a:t>CFR</a:t>
            </a:r>
            <a:r>
              <a:rPr lang="en-US" altLang="ja-JP" sz="1800" dirty="0"/>
              <a:t> 800.3(a), only the action agency has the authority to determine the undertaking.</a:t>
            </a:r>
            <a:endParaRPr lang="en-US" sz="1800" dirty="0"/>
          </a:p>
          <a:p>
            <a:pPr lvl="1"/>
            <a:r>
              <a:rPr lang="en-US" sz="1800" dirty="0"/>
              <a:t>The Corps is often confronted with having jurisdiction over a small element of a larger private activity The Corps must determine how much, if any, of the larger activity to analyze under environmental laws as part of the permitting process</a:t>
            </a:r>
          </a:p>
          <a:p>
            <a:pPr lvl="2"/>
            <a:r>
              <a:rPr lang="en-US" sz="1800" dirty="0"/>
              <a:t>Note the similarities to </a:t>
            </a:r>
            <a:r>
              <a:rPr lang="en-US" sz="1800" dirty="0" err="1"/>
              <a:t>NEPA</a:t>
            </a:r>
            <a:r>
              <a:rPr lang="en-US" sz="1800" dirty="0"/>
              <a:t> regarding “federal action.”</a:t>
            </a:r>
          </a:p>
          <a:p>
            <a:pPr marL="914400" lvl="2" indent="0">
              <a:buNone/>
            </a:pPr>
            <a:endParaRPr lang="en-US" sz="1600" dirty="0"/>
          </a:p>
          <a:p>
            <a:pPr marL="0" indent="0">
              <a:buNone/>
            </a:pPr>
            <a:endParaRPr lang="en-US" sz="1100" dirty="0"/>
          </a:p>
          <a:p>
            <a:pPr marL="0" indent="0">
              <a:buNone/>
            </a:pPr>
            <a:endParaRPr lang="en-US" altLang="ja-JP" sz="1100" dirty="0"/>
          </a:p>
          <a:p>
            <a:pPr marL="0" indent="0">
              <a:buNone/>
            </a:pPr>
            <a:endParaRPr lang="en-US" altLang="ja-JP" sz="1200" dirty="0"/>
          </a:p>
          <a:p>
            <a:endParaRPr lang="en-US" dirty="0"/>
          </a:p>
        </p:txBody>
      </p:sp>
      <p:sp>
        <p:nvSpPr>
          <p:cNvPr id="4" name="TextBox 3"/>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6741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79E2DAD-9EF2-4FDB-98CD-D90A96D52FA9}" type="slidenum">
              <a:rPr lang="en-US" smtClean="0"/>
              <a:pPr/>
              <a:t>13</a:t>
            </a:fld>
            <a:endParaRPr lang="en-US" dirty="0"/>
          </a:p>
        </p:txBody>
      </p:sp>
      <p:sp>
        <p:nvSpPr>
          <p:cNvPr id="6" name="TextBox 5"/>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174156"/>
            <a:ext cx="7335964" cy="4639501"/>
          </a:xfrm>
          <a:prstGeom prst="rect">
            <a:avLst/>
          </a:prstGeom>
        </p:spPr>
      </p:pic>
      <p:sp>
        <p:nvSpPr>
          <p:cNvPr id="7" name="TextBox 6"/>
          <p:cNvSpPr txBox="1"/>
          <p:nvPr/>
        </p:nvSpPr>
        <p:spPr>
          <a:xfrm>
            <a:off x="838200" y="343215"/>
            <a:ext cx="4419600" cy="461665"/>
          </a:xfrm>
          <a:prstGeom prst="rect">
            <a:avLst/>
          </a:prstGeom>
          <a:noFill/>
        </p:spPr>
        <p:txBody>
          <a:bodyPr wrap="square" rtlCol="0">
            <a:spAutoFit/>
          </a:bodyPr>
          <a:lstStyle/>
          <a:p>
            <a:r>
              <a:rPr lang="en-US" sz="2400" b="1" dirty="0"/>
              <a:t>What’s the Undertaking?</a:t>
            </a:r>
          </a:p>
        </p:txBody>
      </p:sp>
      <p:sp>
        <p:nvSpPr>
          <p:cNvPr id="9" name="TextBox 8"/>
          <p:cNvSpPr txBox="1"/>
          <p:nvPr/>
        </p:nvSpPr>
        <p:spPr>
          <a:xfrm>
            <a:off x="5791200" y="1371600"/>
            <a:ext cx="2362200" cy="2862322"/>
          </a:xfrm>
          <a:prstGeom prst="rect">
            <a:avLst/>
          </a:prstGeom>
          <a:solidFill>
            <a:schemeClr val="bg1"/>
          </a:solidFill>
        </p:spPr>
        <p:txBody>
          <a:bodyPr wrap="square" rtlCol="0">
            <a:spAutoFit/>
          </a:bodyPr>
          <a:lstStyle/>
          <a:p>
            <a:r>
              <a:rPr lang="en-US" b="1" dirty="0">
                <a:solidFill>
                  <a:srgbClr val="FF0000"/>
                </a:solidFill>
              </a:rPr>
              <a:t>Discharge of fill material into waters of the U.S. (Section 404)</a:t>
            </a:r>
          </a:p>
          <a:p>
            <a:endParaRPr lang="en-US" b="1" dirty="0">
              <a:solidFill>
                <a:srgbClr val="FF0000"/>
              </a:solidFill>
            </a:endParaRPr>
          </a:p>
          <a:p>
            <a:r>
              <a:rPr lang="en-US" b="1" dirty="0">
                <a:solidFill>
                  <a:srgbClr val="FF0000"/>
                </a:solidFill>
              </a:rPr>
              <a:t>Work or Structures in navigable waters of the U.S. (Section 10)</a:t>
            </a:r>
          </a:p>
          <a:p>
            <a:endParaRPr lang="en-US" dirty="0"/>
          </a:p>
        </p:txBody>
      </p:sp>
    </p:spTree>
    <p:extLst>
      <p:ext uri="{BB962C8B-B14F-4D97-AF65-F5344CB8AC3E}">
        <p14:creationId xmlns:p14="http://schemas.microsoft.com/office/powerpoint/2010/main" val="30899321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reeform 2"/>
          <p:cNvSpPr>
            <a:spLocks/>
          </p:cNvSpPr>
          <p:nvPr/>
        </p:nvSpPr>
        <p:spPr bwMode="auto">
          <a:xfrm>
            <a:off x="3586162" y="1543050"/>
            <a:ext cx="985838" cy="3358754"/>
          </a:xfrm>
          <a:custGeom>
            <a:avLst/>
            <a:gdLst/>
            <a:ahLst/>
            <a:cxnLst>
              <a:cxn ang="0">
                <a:pos x="312" y="3000"/>
              </a:cxn>
              <a:cxn ang="0">
                <a:pos x="348" y="2904"/>
              </a:cxn>
              <a:cxn ang="0">
                <a:pos x="348" y="2772"/>
              </a:cxn>
              <a:cxn ang="0">
                <a:pos x="264" y="2628"/>
              </a:cxn>
              <a:cxn ang="0">
                <a:pos x="216" y="2568"/>
              </a:cxn>
              <a:cxn ang="0">
                <a:pos x="156" y="2448"/>
              </a:cxn>
              <a:cxn ang="0">
                <a:pos x="108" y="2364"/>
              </a:cxn>
              <a:cxn ang="0">
                <a:pos x="48" y="2208"/>
              </a:cxn>
              <a:cxn ang="0">
                <a:pos x="0" y="2088"/>
              </a:cxn>
              <a:cxn ang="0">
                <a:pos x="24" y="1992"/>
              </a:cxn>
              <a:cxn ang="0">
                <a:pos x="120" y="1872"/>
              </a:cxn>
              <a:cxn ang="0">
                <a:pos x="180" y="1812"/>
              </a:cxn>
              <a:cxn ang="0">
                <a:pos x="252" y="1644"/>
              </a:cxn>
              <a:cxn ang="0">
                <a:pos x="264" y="1476"/>
              </a:cxn>
              <a:cxn ang="0">
                <a:pos x="264" y="1356"/>
              </a:cxn>
              <a:cxn ang="0">
                <a:pos x="240" y="1128"/>
              </a:cxn>
              <a:cxn ang="0">
                <a:pos x="324" y="876"/>
              </a:cxn>
              <a:cxn ang="0">
                <a:pos x="528" y="660"/>
              </a:cxn>
              <a:cxn ang="0">
                <a:pos x="552" y="672"/>
              </a:cxn>
              <a:cxn ang="0">
                <a:pos x="600" y="492"/>
              </a:cxn>
              <a:cxn ang="0">
                <a:pos x="588" y="384"/>
              </a:cxn>
              <a:cxn ang="0">
                <a:pos x="588" y="276"/>
              </a:cxn>
              <a:cxn ang="0">
                <a:pos x="576" y="120"/>
              </a:cxn>
              <a:cxn ang="0">
                <a:pos x="696" y="0"/>
              </a:cxn>
              <a:cxn ang="0">
                <a:pos x="756" y="240"/>
              </a:cxn>
              <a:cxn ang="0">
                <a:pos x="768" y="348"/>
              </a:cxn>
              <a:cxn ang="0">
                <a:pos x="780" y="480"/>
              </a:cxn>
              <a:cxn ang="0">
                <a:pos x="780" y="588"/>
              </a:cxn>
              <a:cxn ang="0">
                <a:pos x="768" y="672"/>
              </a:cxn>
              <a:cxn ang="0">
                <a:pos x="696" y="768"/>
              </a:cxn>
              <a:cxn ang="0">
                <a:pos x="540" y="936"/>
              </a:cxn>
              <a:cxn ang="0">
                <a:pos x="444" y="1032"/>
              </a:cxn>
              <a:cxn ang="0">
                <a:pos x="480" y="1140"/>
              </a:cxn>
              <a:cxn ang="0">
                <a:pos x="456" y="1260"/>
              </a:cxn>
              <a:cxn ang="0">
                <a:pos x="432" y="1380"/>
              </a:cxn>
              <a:cxn ang="0">
                <a:pos x="432" y="1512"/>
              </a:cxn>
              <a:cxn ang="0">
                <a:pos x="492" y="1512"/>
              </a:cxn>
              <a:cxn ang="0">
                <a:pos x="576" y="1464"/>
              </a:cxn>
              <a:cxn ang="0">
                <a:pos x="636" y="1356"/>
              </a:cxn>
              <a:cxn ang="0">
                <a:pos x="708" y="1212"/>
              </a:cxn>
              <a:cxn ang="0">
                <a:pos x="732" y="1128"/>
              </a:cxn>
              <a:cxn ang="0">
                <a:pos x="732" y="1056"/>
              </a:cxn>
              <a:cxn ang="0">
                <a:pos x="756" y="972"/>
              </a:cxn>
              <a:cxn ang="0">
                <a:pos x="780" y="984"/>
              </a:cxn>
              <a:cxn ang="0">
                <a:pos x="804" y="1068"/>
              </a:cxn>
              <a:cxn ang="0">
                <a:pos x="828" y="1200"/>
              </a:cxn>
              <a:cxn ang="0">
                <a:pos x="792" y="1308"/>
              </a:cxn>
              <a:cxn ang="0">
                <a:pos x="768" y="1392"/>
              </a:cxn>
              <a:cxn ang="0">
                <a:pos x="696" y="1476"/>
              </a:cxn>
              <a:cxn ang="0">
                <a:pos x="648" y="1548"/>
              </a:cxn>
              <a:cxn ang="0">
                <a:pos x="552" y="1644"/>
              </a:cxn>
              <a:cxn ang="0">
                <a:pos x="444" y="1728"/>
              </a:cxn>
              <a:cxn ang="0">
                <a:pos x="420" y="1848"/>
              </a:cxn>
              <a:cxn ang="0">
                <a:pos x="360" y="1956"/>
              </a:cxn>
              <a:cxn ang="0">
                <a:pos x="312" y="2064"/>
              </a:cxn>
              <a:cxn ang="0">
                <a:pos x="252" y="2160"/>
              </a:cxn>
              <a:cxn ang="0">
                <a:pos x="288" y="2268"/>
              </a:cxn>
              <a:cxn ang="0">
                <a:pos x="360" y="2388"/>
              </a:cxn>
              <a:cxn ang="0">
                <a:pos x="444" y="2520"/>
              </a:cxn>
              <a:cxn ang="0">
                <a:pos x="528" y="2808"/>
              </a:cxn>
              <a:cxn ang="0">
                <a:pos x="468" y="2988"/>
              </a:cxn>
              <a:cxn ang="0">
                <a:pos x="312" y="3000"/>
              </a:cxn>
            </a:cxnLst>
            <a:rect l="0" t="0" r="r" b="b"/>
            <a:pathLst>
              <a:path w="829" h="3001">
                <a:moveTo>
                  <a:pt x="312" y="3000"/>
                </a:moveTo>
                <a:lnTo>
                  <a:pt x="348" y="2904"/>
                </a:lnTo>
                <a:lnTo>
                  <a:pt x="348" y="2772"/>
                </a:lnTo>
                <a:lnTo>
                  <a:pt x="264" y="2628"/>
                </a:lnTo>
                <a:lnTo>
                  <a:pt x="216" y="2568"/>
                </a:lnTo>
                <a:lnTo>
                  <a:pt x="156" y="2448"/>
                </a:lnTo>
                <a:lnTo>
                  <a:pt x="108" y="2364"/>
                </a:lnTo>
                <a:lnTo>
                  <a:pt x="48" y="2208"/>
                </a:lnTo>
                <a:lnTo>
                  <a:pt x="0" y="2088"/>
                </a:lnTo>
                <a:lnTo>
                  <a:pt x="24" y="1992"/>
                </a:lnTo>
                <a:lnTo>
                  <a:pt x="120" y="1872"/>
                </a:lnTo>
                <a:lnTo>
                  <a:pt x="180" y="1812"/>
                </a:lnTo>
                <a:lnTo>
                  <a:pt x="252" y="1644"/>
                </a:lnTo>
                <a:lnTo>
                  <a:pt x="264" y="1476"/>
                </a:lnTo>
                <a:lnTo>
                  <a:pt x="264" y="1356"/>
                </a:lnTo>
                <a:lnTo>
                  <a:pt x="240" y="1128"/>
                </a:lnTo>
                <a:lnTo>
                  <a:pt x="324" y="876"/>
                </a:lnTo>
                <a:lnTo>
                  <a:pt x="528" y="660"/>
                </a:lnTo>
                <a:lnTo>
                  <a:pt x="552" y="672"/>
                </a:lnTo>
                <a:lnTo>
                  <a:pt x="600" y="492"/>
                </a:lnTo>
                <a:lnTo>
                  <a:pt x="588" y="384"/>
                </a:lnTo>
                <a:lnTo>
                  <a:pt x="588" y="276"/>
                </a:lnTo>
                <a:lnTo>
                  <a:pt x="576" y="120"/>
                </a:lnTo>
                <a:lnTo>
                  <a:pt x="696" y="0"/>
                </a:lnTo>
                <a:lnTo>
                  <a:pt x="756" y="240"/>
                </a:lnTo>
                <a:lnTo>
                  <a:pt x="768" y="348"/>
                </a:lnTo>
                <a:lnTo>
                  <a:pt x="780" y="480"/>
                </a:lnTo>
                <a:lnTo>
                  <a:pt x="780" y="588"/>
                </a:lnTo>
                <a:lnTo>
                  <a:pt x="768" y="672"/>
                </a:lnTo>
                <a:lnTo>
                  <a:pt x="696" y="768"/>
                </a:lnTo>
                <a:lnTo>
                  <a:pt x="540" y="936"/>
                </a:lnTo>
                <a:lnTo>
                  <a:pt x="444" y="1032"/>
                </a:lnTo>
                <a:lnTo>
                  <a:pt x="480" y="1140"/>
                </a:lnTo>
                <a:lnTo>
                  <a:pt x="456" y="1260"/>
                </a:lnTo>
                <a:lnTo>
                  <a:pt x="432" y="1380"/>
                </a:lnTo>
                <a:lnTo>
                  <a:pt x="432" y="1512"/>
                </a:lnTo>
                <a:lnTo>
                  <a:pt x="492" y="1512"/>
                </a:lnTo>
                <a:lnTo>
                  <a:pt x="576" y="1464"/>
                </a:lnTo>
                <a:lnTo>
                  <a:pt x="636" y="1356"/>
                </a:lnTo>
                <a:lnTo>
                  <a:pt x="708" y="1212"/>
                </a:lnTo>
                <a:lnTo>
                  <a:pt x="732" y="1128"/>
                </a:lnTo>
                <a:lnTo>
                  <a:pt x="732" y="1056"/>
                </a:lnTo>
                <a:lnTo>
                  <a:pt x="756" y="972"/>
                </a:lnTo>
                <a:lnTo>
                  <a:pt x="780" y="984"/>
                </a:lnTo>
                <a:lnTo>
                  <a:pt x="804" y="1068"/>
                </a:lnTo>
                <a:lnTo>
                  <a:pt x="828" y="1200"/>
                </a:lnTo>
                <a:lnTo>
                  <a:pt x="792" y="1308"/>
                </a:lnTo>
                <a:lnTo>
                  <a:pt x="768" y="1392"/>
                </a:lnTo>
                <a:lnTo>
                  <a:pt x="696" y="1476"/>
                </a:lnTo>
                <a:lnTo>
                  <a:pt x="648" y="1548"/>
                </a:lnTo>
                <a:lnTo>
                  <a:pt x="552" y="1644"/>
                </a:lnTo>
                <a:lnTo>
                  <a:pt x="444" y="1728"/>
                </a:lnTo>
                <a:lnTo>
                  <a:pt x="420" y="1848"/>
                </a:lnTo>
                <a:lnTo>
                  <a:pt x="360" y="1956"/>
                </a:lnTo>
                <a:lnTo>
                  <a:pt x="312" y="2064"/>
                </a:lnTo>
                <a:lnTo>
                  <a:pt x="252" y="2160"/>
                </a:lnTo>
                <a:lnTo>
                  <a:pt x="288" y="2268"/>
                </a:lnTo>
                <a:lnTo>
                  <a:pt x="360" y="2388"/>
                </a:lnTo>
                <a:lnTo>
                  <a:pt x="444" y="2520"/>
                </a:lnTo>
                <a:lnTo>
                  <a:pt x="528" y="2808"/>
                </a:lnTo>
                <a:lnTo>
                  <a:pt x="468" y="2988"/>
                </a:lnTo>
                <a:lnTo>
                  <a:pt x="312" y="3000"/>
                </a:lnTo>
              </a:path>
            </a:pathLst>
          </a:custGeom>
          <a:solidFill>
            <a:srgbClr val="008000"/>
          </a:solidFill>
          <a:ln w="12700" cap="rnd" cmpd="sng">
            <a:solidFill>
              <a:schemeClr val="accent2"/>
            </a:solidFill>
            <a:prstDash val="solid"/>
            <a:round/>
            <a:headEnd/>
            <a:tailEnd/>
          </a:ln>
          <a:effectLst/>
        </p:spPr>
        <p:txBody>
          <a:bodyPr/>
          <a:lstStyle/>
          <a:p>
            <a:endParaRPr lang="en-US" sz="1800" dirty="0"/>
          </a:p>
        </p:txBody>
      </p:sp>
      <p:sp>
        <p:nvSpPr>
          <p:cNvPr id="95235" name="Freeform 3"/>
          <p:cNvSpPr>
            <a:spLocks/>
          </p:cNvSpPr>
          <p:nvPr/>
        </p:nvSpPr>
        <p:spPr bwMode="auto">
          <a:xfrm>
            <a:off x="3686175" y="1485900"/>
            <a:ext cx="701279" cy="3544491"/>
          </a:xfrm>
          <a:custGeom>
            <a:avLst/>
            <a:gdLst/>
            <a:ahLst/>
            <a:cxnLst>
              <a:cxn ang="0">
                <a:pos x="216" y="2892"/>
              </a:cxn>
              <a:cxn ang="0">
                <a:pos x="300" y="2772"/>
              </a:cxn>
              <a:cxn ang="0">
                <a:pos x="300" y="2592"/>
              </a:cxn>
              <a:cxn ang="0">
                <a:pos x="216" y="2376"/>
              </a:cxn>
              <a:cxn ang="0">
                <a:pos x="132" y="2232"/>
              </a:cxn>
              <a:cxn ang="0">
                <a:pos x="24" y="1944"/>
              </a:cxn>
              <a:cxn ang="0">
                <a:pos x="132" y="1836"/>
              </a:cxn>
              <a:cxn ang="0">
                <a:pos x="204" y="1692"/>
              </a:cxn>
              <a:cxn ang="0">
                <a:pos x="144" y="1296"/>
              </a:cxn>
              <a:cxn ang="0">
                <a:pos x="156" y="984"/>
              </a:cxn>
              <a:cxn ang="0">
                <a:pos x="316" y="712"/>
              </a:cxn>
              <a:cxn ang="0">
                <a:pos x="444" y="636"/>
              </a:cxn>
              <a:cxn ang="0">
                <a:pos x="588" y="324"/>
              </a:cxn>
              <a:cxn ang="0">
                <a:pos x="564" y="24"/>
              </a:cxn>
              <a:cxn ang="0">
                <a:pos x="564" y="0"/>
              </a:cxn>
              <a:cxn ang="0">
                <a:pos x="576" y="108"/>
              </a:cxn>
              <a:cxn ang="0">
                <a:pos x="576" y="204"/>
              </a:cxn>
              <a:cxn ang="0">
                <a:pos x="588" y="300"/>
              </a:cxn>
              <a:cxn ang="0">
                <a:pos x="512" y="564"/>
              </a:cxn>
              <a:cxn ang="0">
                <a:pos x="388" y="800"/>
              </a:cxn>
              <a:cxn ang="0">
                <a:pos x="396" y="1000"/>
              </a:cxn>
              <a:cxn ang="0">
                <a:pos x="372" y="1404"/>
              </a:cxn>
              <a:cxn ang="0">
                <a:pos x="360" y="1776"/>
              </a:cxn>
              <a:cxn ang="0">
                <a:pos x="204" y="1824"/>
              </a:cxn>
              <a:cxn ang="0">
                <a:pos x="84" y="1932"/>
              </a:cxn>
              <a:cxn ang="0">
                <a:pos x="36" y="2064"/>
              </a:cxn>
              <a:cxn ang="0">
                <a:pos x="144" y="2184"/>
              </a:cxn>
              <a:cxn ang="0">
                <a:pos x="264" y="2400"/>
              </a:cxn>
              <a:cxn ang="0">
                <a:pos x="348" y="2592"/>
              </a:cxn>
              <a:cxn ang="0">
                <a:pos x="336" y="2808"/>
              </a:cxn>
              <a:cxn ang="0">
                <a:pos x="240" y="2952"/>
              </a:cxn>
              <a:cxn ang="0">
                <a:pos x="12" y="2976"/>
              </a:cxn>
            </a:cxnLst>
            <a:rect l="0" t="0" r="r" b="b"/>
            <a:pathLst>
              <a:path w="589" h="2977">
                <a:moveTo>
                  <a:pt x="12" y="2976"/>
                </a:moveTo>
                <a:lnTo>
                  <a:pt x="216" y="2892"/>
                </a:lnTo>
                <a:lnTo>
                  <a:pt x="252" y="2856"/>
                </a:lnTo>
                <a:lnTo>
                  <a:pt x="300" y="2772"/>
                </a:lnTo>
                <a:lnTo>
                  <a:pt x="300" y="2688"/>
                </a:lnTo>
                <a:lnTo>
                  <a:pt x="300" y="2592"/>
                </a:lnTo>
                <a:lnTo>
                  <a:pt x="264" y="2472"/>
                </a:lnTo>
                <a:lnTo>
                  <a:pt x="216" y="2376"/>
                </a:lnTo>
                <a:lnTo>
                  <a:pt x="168" y="2292"/>
                </a:lnTo>
                <a:lnTo>
                  <a:pt x="132" y="2232"/>
                </a:lnTo>
                <a:lnTo>
                  <a:pt x="0" y="2052"/>
                </a:lnTo>
                <a:lnTo>
                  <a:pt x="24" y="1944"/>
                </a:lnTo>
                <a:lnTo>
                  <a:pt x="60" y="1896"/>
                </a:lnTo>
                <a:lnTo>
                  <a:pt x="132" y="1836"/>
                </a:lnTo>
                <a:lnTo>
                  <a:pt x="180" y="1788"/>
                </a:lnTo>
                <a:lnTo>
                  <a:pt x="204" y="1692"/>
                </a:lnTo>
                <a:lnTo>
                  <a:pt x="132" y="1632"/>
                </a:lnTo>
                <a:lnTo>
                  <a:pt x="144" y="1296"/>
                </a:lnTo>
                <a:lnTo>
                  <a:pt x="156" y="1152"/>
                </a:lnTo>
                <a:lnTo>
                  <a:pt x="156" y="984"/>
                </a:lnTo>
                <a:lnTo>
                  <a:pt x="228" y="800"/>
                </a:lnTo>
                <a:lnTo>
                  <a:pt x="316" y="712"/>
                </a:lnTo>
                <a:lnTo>
                  <a:pt x="372" y="708"/>
                </a:lnTo>
                <a:lnTo>
                  <a:pt x="444" y="636"/>
                </a:lnTo>
                <a:lnTo>
                  <a:pt x="576" y="420"/>
                </a:lnTo>
                <a:lnTo>
                  <a:pt x="588" y="324"/>
                </a:lnTo>
                <a:lnTo>
                  <a:pt x="576" y="156"/>
                </a:lnTo>
                <a:lnTo>
                  <a:pt x="564" y="24"/>
                </a:lnTo>
                <a:lnTo>
                  <a:pt x="564" y="72"/>
                </a:lnTo>
                <a:lnTo>
                  <a:pt x="564" y="0"/>
                </a:lnTo>
                <a:lnTo>
                  <a:pt x="564" y="72"/>
                </a:lnTo>
                <a:lnTo>
                  <a:pt x="576" y="108"/>
                </a:lnTo>
                <a:lnTo>
                  <a:pt x="588" y="144"/>
                </a:lnTo>
                <a:lnTo>
                  <a:pt x="576" y="204"/>
                </a:lnTo>
                <a:lnTo>
                  <a:pt x="576" y="204"/>
                </a:lnTo>
                <a:lnTo>
                  <a:pt x="588" y="300"/>
                </a:lnTo>
                <a:lnTo>
                  <a:pt x="580" y="420"/>
                </a:lnTo>
                <a:lnTo>
                  <a:pt x="512" y="564"/>
                </a:lnTo>
                <a:lnTo>
                  <a:pt x="384" y="720"/>
                </a:lnTo>
                <a:lnTo>
                  <a:pt x="388" y="800"/>
                </a:lnTo>
                <a:lnTo>
                  <a:pt x="360" y="936"/>
                </a:lnTo>
                <a:lnTo>
                  <a:pt x="396" y="1000"/>
                </a:lnTo>
                <a:lnTo>
                  <a:pt x="352" y="1248"/>
                </a:lnTo>
                <a:lnTo>
                  <a:pt x="372" y="1404"/>
                </a:lnTo>
                <a:lnTo>
                  <a:pt x="372" y="1560"/>
                </a:lnTo>
                <a:lnTo>
                  <a:pt x="360" y="1776"/>
                </a:lnTo>
                <a:lnTo>
                  <a:pt x="240" y="1716"/>
                </a:lnTo>
                <a:lnTo>
                  <a:pt x="204" y="1824"/>
                </a:lnTo>
                <a:lnTo>
                  <a:pt x="156" y="1884"/>
                </a:lnTo>
                <a:lnTo>
                  <a:pt x="84" y="1932"/>
                </a:lnTo>
                <a:lnTo>
                  <a:pt x="48" y="1980"/>
                </a:lnTo>
                <a:lnTo>
                  <a:pt x="36" y="2064"/>
                </a:lnTo>
                <a:lnTo>
                  <a:pt x="84" y="2112"/>
                </a:lnTo>
                <a:lnTo>
                  <a:pt x="144" y="2184"/>
                </a:lnTo>
                <a:lnTo>
                  <a:pt x="192" y="2268"/>
                </a:lnTo>
                <a:lnTo>
                  <a:pt x="264" y="2400"/>
                </a:lnTo>
                <a:lnTo>
                  <a:pt x="324" y="2484"/>
                </a:lnTo>
                <a:lnTo>
                  <a:pt x="348" y="2592"/>
                </a:lnTo>
                <a:lnTo>
                  <a:pt x="360" y="2724"/>
                </a:lnTo>
                <a:lnTo>
                  <a:pt x="336" y="2808"/>
                </a:lnTo>
                <a:lnTo>
                  <a:pt x="300" y="2904"/>
                </a:lnTo>
                <a:lnTo>
                  <a:pt x="240" y="2952"/>
                </a:lnTo>
                <a:lnTo>
                  <a:pt x="192" y="2964"/>
                </a:lnTo>
                <a:lnTo>
                  <a:pt x="12" y="2976"/>
                </a:lnTo>
              </a:path>
            </a:pathLst>
          </a:custGeom>
          <a:solidFill>
            <a:srgbClr val="3366FF"/>
          </a:solidFill>
          <a:ln w="12700" cap="rnd" cmpd="sng">
            <a:solidFill>
              <a:schemeClr val="accent1"/>
            </a:solidFill>
            <a:prstDash val="solid"/>
            <a:round/>
            <a:headEnd/>
            <a:tailEnd/>
          </a:ln>
          <a:effectLst/>
        </p:spPr>
        <p:txBody>
          <a:bodyPr/>
          <a:lstStyle/>
          <a:p>
            <a:endParaRPr lang="en-US" sz="1800" dirty="0"/>
          </a:p>
        </p:txBody>
      </p:sp>
      <p:sp>
        <p:nvSpPr>
          <p:cNvPr id="95236" name="Freeform 4"/>
          <p:cNvSpPr>
            <a:spLocks/>
          </p:cNvSpPr>
          <p:nvPr/>
        </p:nvSpPr>
        <p:spPr bwMode="auto">
          <a:xfrm>
            <a:off x="5900737" y="1800225"/>
            <a:ext cx="358379" cy="358379"/>
          </a:xfrm>
          <a:custGeom>
            <a:avLst/>
            <a:gdLst/>
            <a:ahLst/>
            <a:cxnLst>
              <a:cxn ang="0">
                <a:pos x="84" y="12"/>
              </a:cxn>
              <a:cxn ang="0">
                <a:pos x="24" y="120"/>
              </a:cxn>
              <a:cxn ang="0">
                <a:pos x="0" y="204"/>
              </a:cxn>
              <a:cxn ang="0">
                <a:pos x="48" y="264"/>
              </a:cxn>
              <a:cxn ang="0">
                <a:pos x="96" y="300"/>
              </a:cxn>
              <a:cxn ang="0">
                <a:pos x="168" y="288"/>
              </a:cxn>
              <a:cxn ang="0">
                <a:pos x="228" y="264"/>
              </a:cxn>
              <a:cxn ang="0">
                <a:pos x="276" y="264"/>
              </a:cxn>
              <a:cxn ang="0">
                <a:pos x="300" y="228"/>
              </a:cxn>
              <a:cxn ang="0">
                <a:pos x="300" y="180"/>
              </a:cxn>
              <a:cxn ang="0">
                <a:pos x="264" y="96"/>
              </a:cxn>
              <a:cxn ang="0">
                <a:pos x="240" y="48"/>
              </a:cxn>
              <a:cxn ang="0">
                <a:pos x="204" y="0"/>
              </a:cxn>
              <a:cxn ang="0">
                <a:pos x="84" y="12"/>
              </a:cxn>
            </a:cxnLst>
            <a:rect l="0" t="0" r="r" b="b"/>
            <a:pathLst>
              <a:path w="301" h="301">
                <a:moveTo>
                  <a:pt x="84" y="12"/>
                </a:moveTo>
                <a:lnTo>
                  <a:pt x="24" y="120"/>
                </a:lnTo>
                <a:lnTo>
                  <a:pt x="0" y="204"/>
                </a:lnTo>
                <a:lnTo>
                  <a:pt x="48" y="264"/>
                </a:lnTo>
                <a:lnTo>
                  <a:pt x="96" y="300"/>
                </a:lnTo>
                <a:lnTo>
                  <a:pt x="168" y="288"/>
                </a:lnTo>
                <a:lnTo>
                  <a:pt x="228" y="264"/>
                </a:lnTo>
                <a:lnTo>
                  <a:pt x="276" y="264"/>
                </a:lnTo>
                <a:lnTo>
                  <a:pt x="300" y="228"/>
                </a:lnTo>
                <a:lnTo>
                  <a:pt x="300" y="180"/>
                </a:lnTo>
                <a:lnTo>
                  <a:pt x="264" y="96"/>
                </a:lnTo>
                <a:lnTo>
                  <a:pt x="240" y="48"/>
                </a:lnTo>
                <a:lnTo>
                  <a:pt x="204" y="0"/>
                </a:lnTo>
                <a:lnTo>
                  <a:pt x="84" y="12"/>
                </a:lnTo>
              </a:path>
            </a:pathLst>
          </a:custGeom>
          <a:solidFill>
            <a:srgbClr val="008000"/>
          </a:solidFill>
          <a:ln w="12700" cap="rnd" cmpd="sng">
            <a:solidFill>
              <a:schemeClr val="accent2"/>
            </a:solidFill>
            <a:prstDash val="solid"/>
            <a:round/>
            <a:headEnd/>
            <a:tailEnd/>
          </a:ln>
          <a:effectLst/>
        </p:spPr>
        <p:txBody>
          <a:bodyPr/>
          <a:lstStyle/>
          <a:p>
            <a:endParaRPr lang="en-US" sz="1800" dirty="0"/>
          </a:p>
        </p:txBody>
      </p:sp>
      <p:sp>
        <p:nvSpPr>
          <p:cNvPr id="95237" name="Freeform 5"/>
          <p:cNvSpPr>
            <a:spLocks/>
          </p:cNvSpPr>
          <p:nvPr/>
        </p:nvSpPr>
        <p:spPr bwMode="auto">
          <a:xfrm>
            <a:off x="5129213" y="2471738"/>
            <a:ext cx="458391" cy="486966"/>
          </a:xfrm>
          <a:custGeom>
            <a:avLst/>
            <a:gdLst/>
            <a:ahLst/>
            <a:cxnLst>
              <a:cxn ang="0">
                <a:pos x="276" y="0"/>
              </a:cxn>
              <a:cxn ang="0">
                <a:pos x="192" y="84"/>
              </a:cxn>
              <a:cxn ang="0">
                <a:pos x="60" y="120"/>
              </a:cxn>
              <a:cxn ang="0">
                <a:pos x="0" y="192"/>
              </a:cxn>
              <a:cxn ang="0">
                <a:pos x="12" y="300"/>
              </a:cxn>
              <a:cxn ang="0">
                <a:pos x="72" y="384"/>
              </a:cxn>
              <a:cxn ang="0">
                <a:pos x="180" y="408"/>
              </a:cxn>
              <a:cxn ang="0">
                <a:pos x="276" y="360"/>
              </a:cxn>
              <a:cxn ang="0">
                <a:pos x="348" y="240"/>
              </a:cxn>
              <a:cxn ang="0">
                <a:pos x="384" y="132"/>
              </a:cxn>
              <a:cxn ang="0">
                <a:pos x="348" y="48"/>
              </a:cxn>
              <a:cxn ang="0">
                <a:pos x="276" y="0"/>
              </a:cxn>
            </a:cxnLst>
            <a:rect l="0" t="0" r="r" b="b"/>
            <a:pathLst>
              <a:path w="385" h="409">
                <a:moveTo>
                  <a:pt x="276" y="0"/>
                </a:moveTo>
                <a:lnTo>
                  <a:pt x="192" y="84"/>
                </a:lnTo>
                <a:lnTo>
                  <a:pt x="60" y="120"/>
                </a:lnTo>
                <a:lnTo>
                  <a:pt x="0" y="192"/>
                </a:lnTo>
                <a:lnTo>
                  <a:pt x="12" y="300"/>
                </a:lnTo>
                <a:lnTo>
                  <a:pt x="72" y="384"/>
                </a:lnTo>
                <a:lnTo>
                  <a:pt x="180" y="408"/>
                </a:lnTo>
                <a:lnTo>
                  <a:pt x="276" y="360"/>
                </a:lnTo>
                <a:lnTo>
                  <a:pt x="348" y="240"/>
                </a:lnTo>
                <a:lnTo>
                  <a:pt x="384" y="132"/>
                </a:lnTo>
                <a:lnTo>
                  <a:pt x="348" y="48"/>
                </a:lnTo>
                <a:lnTo>
                  <a:pt x="276" y="0"/>
                </a:lnTo>
              </a:path>
            </a:pathLst>
          </a:custGeom>
          <a:solidFill>
            <a:srgbClr val="008000"/>
          </a:solidFill>
          <a:ln w="12700" cap="rnd" cmpd="sng">
            <a:solidFill>
              <a:srgbClr val="3366FF"/>
            </a:solidFill>
            <a:prstDash val="solid"/>
            <a:round/>
            <a:headEnd/>
            <a:tailEnd/>
          </a:ln>
          <a:effectLst/>
        </p:spPr>
        <p:txBody>
          <a:bodyPr/>
          <a:lstStyle/>
          <a:p>
            <a:endParaRPr lang="en-US" sz="1800" dirty="0"/>
          </a:p>
        </p:txBody>
      </p:sp>
      <p:sp>
        <p:nvSpPr>
          <p:cNvPr id="95238" name="Freeform 6"/>
          <p:cNvSpPr>
            <a:spLocks/>
          </p:cNvSpPr>
          <p:nvPr/>
        </p:nvSpPr>
        <p:spPr bwMode="auto">
          <a:xfrm>
            <a:off x="5400675" y="4371975"/>
            <a:ext cx="386954" cy="458391"/>
          </a:xfrm>
          <a:custGeom>
            <a:avLst/>
            <a:gdLst/>
            <a:ahLst/>
            <a:cxnLst>
              <a:cxn ang="0">
                <a:pos x="264" y="0"/>
              </a:cxn>
              <a:cxn ang="0">
                <a:pos x="156" y="36"/>
              </a:cxn>
              <a:cxn ang="0">
                <a:pos x="72" y="48"/>
              </a:cxn>
              <a:cxn ang="0">
                <a:pos x="12" y="120"/>
              </a:cxn>
              <a:cxn ang="0">
                <a:pos x="0" y="240"/>
              </a:cxn>
              <a:cxn ang="0">
                <a:pos x="12" y="312"/>
              </a:cxn>
              <a:cxn ang="0">
                <a:pos x="96" y="372"/>
              </a:cxn>
              <a:cxn ang="0">
                <a:pos x="156" y="384"/>
              </a:cxn>
              <a:cxn ang="0">
                <a:pos x="228" y="348"/>
              </a:cxn>
              <a:cxn ang="0">
                <a:pos x="276" y="252"/>
              </a:cxn>
              <a:cxn ang="0">
                <a:pos x="324" y="132"/>
              </a:cxn>
              <a:cxn ang="0">
                <a:pos x="324" y="48"/>
              </a:cxn>
              <a:cxn ang="0">
                <a:pos x="264" y="0"/>
              </a:cxn>
            </a:cxnLst>
            <a:rect l="0" t="0" r="r" b="b"/>
            <a:pathLst>
              <a:path w="325" h="385">
                <a:moveTo>
                  <a:pt x="264" y="0"/>
                </a:moveTo>
                <a:lnTo>
                  <a:pt x="156" y="36"/>
                </a:lnTo>
                <a:lnTo>
                  <a:pt x="72" y="48"/>
                </a:lnTo>
                <a:lnTo>
                  <a:pt x="12" y="120"/>
                </a:lnTo>
                <a:lnTo>
                  <a:pt x="0" y="240"/>
                </a:lnTo>
                <a:lnTo>
                  <a:pt x="12" y="312"/>
                </a:lnTo>
                <a:lnTo>
                  <a:pt x="96" y="372"/>
                </a:lnTo>
                <a:lnTo>
                  <a:pt x="156" y="384"/>
                </a:lnTo>
                <a:lnTo>
                  <a:pt x="228" y="348"/>
                </a:lnTo>
                <a:lnTo>
                  <a:pt x="276" y="252"/>
                </a:lnTo>
                <a:lnTo>
                  <a:pt x="324" y="132"/>
                </a:lnTo>
                <a:lnTo>
                  <a:pt x="324" y="48"/>
                </a:lnTo>
                <a:lnTo>
                  <a:pt x="264" y="0"/>
                </a:lnTo>
              </a:path>
            </a:pathLst>
          </a:custGeom>
          <a:solidFill>
            <a:srgbClr val="008000"/>
          </a:solidFill>
          <a:ln w="12700" cap="rnd" cmpd="sng">
            <a:solidFill>
              <a:schemeClr val="accent2"/>
            </a:solidFill>
            <a:prstDash val="solid"/>
            <a:round/>
            <a:headEnd/>
            <a:tailEnd/>
          </a:ln>
          <a:effectLst/>
        </p:spPr>
        <p:txBody>
          <a:bodyPr/>
          <a:lstStyle/>
          <a:p>
            <a:endParaRPr lang="en-US" sz="1800" dirty="0"/>
          </a:p>
        </p:txBody>
      </p:sp>
      <p:sp>
        <p:nvSpPr>
          <p:cNvPr id="95239" name="Freeform 7"/>
          <p:cNvSpPr>
            <a:spLocks/>
          </p:cNvSpPr>
          <p:nvPr/>
        </p:nvSpPr>
        <p:spPr bwMode="auto">
          <a:xfrm>
            <a:off x="6415087" y="2971800"/>
            <a:ext cx="615554" cy="1544241"/>
          </a:xfrm>
          <a:custGeom>
            <a:avLst/>
            <a:gdLst/>
            <a:ahLst/>
            <a:cxnLst>
              <a:cxn ang="0">
                <a:pos x="240" y="1296"/>
              </a:cxn>
              <a:cxn ang="0">
                <a:pos x="216" y="1224"/>
              </a:cxn>
              <a:cxn ang="0">
                <a:pos x="180" y="1152"/>
              </a:cxn>
              <a:cxn ang="0">
                <a:pos x="156" y="1056"/>
              </a:cxn>
              <a:cxn ang="0">
                <a:pos x="144" y="984"/>
              </a:cxn>
              <a:cxn ang="0">
                <a:pos x="132" y="912"/>
              </a:cxn>
              <a:cxn ang="0">
                <a:pos x="132" y="816"/>
              </a:cxn>
              <a:cxn ang="0">
                <a:pos x="72" y="732"/>
              </a:cxn>
              <a:cxn ang="0">
                <a:pos x="72" y="648"/>
              </a:cxn>
              <a:cxn ang="0">
                <a:pos x="36" y="552"/>
              </a:cxn>
              <a:cxn ang="0">
                <a:pos x="24" y="456"/>
              </a:cxn>
              <a:cxn ang="0">
                <a:pos x="12" y="372"/>
              </a:cxn>
              <a:cxn ang="0">
                <a:pos x="36" y="288"/>
              </a:cxn>
              <a:cxn ang="0">
                <a:pos x="0" y="216"/>
              </a:cxn>
              <a:cxn ang="0">
                <a:pos x="0" y="156"/>
              </a:cxn>
              <a:cxn ang="0">
                <a:pos x="24" y="72"/>
              </a:cxn>
              <a:cxn ang="0">
                <a:pos x="60" y="24"/>
              </a:cxn>
              <a:cxn ang="0">
                <a:pos x="120" y="0"/>
              </a:cxn>
              <a:cxn ang="0">
                <a:pos x="132" y="72"/>
              </a:cxn>
              <a:cxn ang="0">
                <a:pos x="156" y="156"/>
              </a:cxn>
              <a:cxn ang="0">
                <a:pos x="168" y="240"/>
              </a:cxn>
              <a:cxn ang="0">
                <a:pos x="168" y="336"/>
              </a:cxn>
              <a:cxn ang="0">
                <a:pos x="156" y="444"/>
              </a:cxn>
              <a:cxn ang="0">
                <a:pos x="180" y="516"/>
              </a:cxn>
              <a:cxn ang="0">
                <a:pos x="180" y="576"/>
              </a:cxn>
              <a:cxn ang="0">
                <a:pos x="228" y="660"/>
              </a:cxn>
              <a:cxn ang="0">
                <a:pos x="300" y="756"/>
              </a:cxn>
              <a:cxn ang="0">
                <a:pos x="384" y="840"/>
              </a:cxn>
              <a:cxn ang="0">
                <a:pos x="468" y="888"/>
              </a:cxn>
              <a:cxn ang="0">
                <a:pos x="516" y="936"/>
              </a:cxn>
              <a:cxn ang="0">
                <a:pos x="240" y="1296"/>
              </a:cxn>
            </a:cxnLst>
            <a:rect l="0" t="0" r="r" b="b"/>
            <a:pathLst>
              <a:path w="517" h="1297">
                <a:moveTo>
                  <a:pt x="240" y="1296"/>
                </a:moveTo>
                <a:lnTo>
                  <a:pt x="216" y="1224"/>
                </a:lnTo>
                <a:lnTo>
                  <a:pt x="180" y="1152"/>
                </a:lnTo>
                <a:lnTo>
                  <a:pt x="156" y="1056"/>
                </a:lnTo>
                <a:lnTo>
                  <a:pt x="144" y="984"/>
                </a:lnTo>
                <a:lnTo>
                  <a:pt x="132" y="912"/>
                </a:lnTo>
                <a:lnTo>
                  <a:pt x="132" y="816"/>
                </a:lnTo>
                <a:lnTo>
                  <a:pt x="72" y="732"/>
                </a:lnTo>
                <a:lnTo>
                  <a:pt x="72" y="648"/>
                </a:lnTo>
                <a:lnTo>
                  <a:pt x="36" y="552"/>
                </a:lnTo>
                <a:lnTo>
                  <a:pt x="24" y="456"/>
                </a:lnTo>
                <a:lnTo>
                  <a:pt x="12" y="372"/>
                </a:lnTo>
                <a:lnTo>
                  <a:pt x="36" y="288"/>
                </a:lnTo>
                <a:lnTo>
                  <a:pt x="0" y="216"/>
                </a:lnTo>
                <a:lnTo>
                  <a:pt x="0" y="156"/>
                </a:lnTo>
                <a:lnTo>
                  <a:pt x="24" y="72"/>
                </a:lnTo>
                <a:lnTo>
                  <a:pt x="60" y="24"/>
                </a:lnTo>
                <a:lnTo>
                  <a:pt x="120" y="0"/>
                </a:lnTo>
                <a:lnTo>
                  <a:pt x="132" y="72"/>
                </a:lnTo>
                <a:lnTo>
                  <a:pt x="156" y="156"/>
                </a:lnTo>
                <a:lnTo>
                  <a:pt x="168" y="240"/>
                </a:lnTo>
                <a:lnTo>
                  <a:pt x="168" y="336"/>
                </a:lnTo>
                <a:lnTo>
                  <a:pt x="156" y="444"/>
                </a:lnTo>
                <a:lnTo>
                  <a:pt x="180" y="516"/>
                </a:lnTo>
                <a:lnTo>
                  <a:pt x="180" y="576"/>
                </a:lnTo>
                <a:lnTo>
                  <a:pt x="228" y="660"/>
                </a:lnTo>
                <a:lnTo>
                  <a:pt x="300" y="756"/>
                </a:lnTo>
                <a:lnTo>
                  <a:pt x="384" y="840"/>
                </a:lnTo>
                <a:lnTo>
                  <a:pt x="468" y="888"/>
                </a:lnTo>
                <a:lnTo>
                  <a:pt x="516" y="936"/>
                </a:lnTo>
                <a:lnTo>
                  <a:pt x="240" y="1296"/>
                </a:lnTo>
              </a:path>
            </a:pathLst>
          </a:custGeom>
          <a:solidFill>
            <a:srgbClr val="008000"/>
          </a:solidFill>
          <a:ln w="12700" cap="rnd" cmpd="sng">
            <a:solidFill>
              <a:schemeClr val="accent2"/>
            </a:solidFill>
            <a:prstDash val="solid"/>
            <a:round/>
            <a:headEnd/>
            <a:tailEnd/>
          </a:ln>
          <a:effectLst/>
        </p:spPr>
        <p:txBody>
          <a:bodyPr/>
          <a:lstStyle/>
          <a:p>
            <a:endParaRPr lang="en-US" sz="1800" dirty="0"/>
          </a:p>
        </p:txBody>
      </p:sp>
      <p:sp>
        <p:nvSpPr>
          <p:cNvPr id="95240" name="Freeform 8"/>
          <p:cNvSpPr>
            <a:spLocks/>
          </p:cNvSpPr>
          <p:nvPr/>
        </p:nvSpPr>
        <p:spPr bwMode="auto">
          <a:xfrm>
            <a:off x="3028950" y="2943225"/>
            <a:ext cx="4963716" cy="3049191"/>
          </a:xfrm>
          <a:custGeom>
            <a:avLst/>
            <a:gdLst/>
            <a:ahLst/>
            <a:cxnLst>
              <a:cxn ang="0">
                <a:pos x="4104" y="24"/>
              </a:cxn>
              <a:cxn ang="0">
                <a:pos x="4008" y="132"/>
              </a:cxn>
              <a:cxn ang="0">
                <a:pos x="3840" y="240"/>
              </a:cxn>
              <a:cxn ang="0">
                <a:pos x="3792" y="408"/>
              </a:cxn>
              <a:cxn ang="0">
                <a:pos x="3792" y="588"/>
              </a:cxn>
              <a:cxn ang="0">
                <a:pos x="3756" y="804"/>
              </a:cxn>
              <a:cxn ang="0">
                <a:pos x="3612" y="888"/>
              </a:cxn>
              <a:cxn ang="0">
                <a:pos x="3300" y="936"/>
              </a:cxn>
              <a:cxn ang="0">
                <a:pos x="3144" y="1056"/>
              </a:cxn>
              <a:cxn ang="0">
                <a:pos x="3060" y="1416"/>
              </a:cxn>
              <a:cxn ang="0">
                <a:pos x="2892" y="1692"/>
              </a:cxn>
              <a:cxn ang="0">
                <a:pos x="2628" y="1800"/>
              </a:cxn>
              <a:cxn ang="0">
                <a:pos x="2304" y="1848"/>
              </a:cxn>
              <a:cxn ang="0">
                <a:pos x="1872" y="1860"/>
              </a:cxn>
              <a:cxn ang="0">
                <a:pos x="1548" y="1872"/>
              </a:cxn>
              <a:cxn ang="0">
                <a:pos x="1140" y="1860"/>
              </a:cxn>
              <a:cxn ang="0">
                <a:pos x="696" y="1728"/>
              </a:cxn>
              <a:cxn ang="0">
                <a:pos x="348" y="1764"/>
              </a:cxn>
              <a:cxn ang="0">
                <a:pos x="108" y="1932"/>
              </a:cxn>
              <a:cxn ang="0">
                <a:pos x="48" y="2220"/>
              </a:cxn>
              <a:cxn ang="0">
                <a:pos x="0" y="2460"/>
              </a:cxn>
              <a:cxn ang="0">
                <a:pos x="144" y="2560"/>
              </a:cxn>
              <a:cxn ang="0">
                <a:pos x="192" y="2304"/>
              </a:cxn>
              <a:cxn ang="0">
                <a:pos x="216" y="2076"/>
              </a:cxn>
              <a:cxn ang="0">
                <a:pos x="384" y="1968"/>
              </a:cxn>
              <a:cxn ang="0">
                <a:pos x="624" y="1932"/>
              </a:cxn>
              <a:cxn ang="0">
                <a:pos x="1080" y="2028"/>
              </a:cxn>
              <a:cxn ang="0">
                <a:pos x="1572" y="2028"/>
              </a:cxn>
              <a:cxn ang="0">
                <a:pos x="2268" y="2052"/>
              </a:cxn>
              <a:cxn ang="0">
                <a:pos x="2724" y="1944"/>
              </a:cxn>
              <a:cxn ang="0">
                <a:pos x="3012" y="1788"/>
              </a:cxn>
              <a:cxn ang="0">
                <a:pos x="3216" y="1392"/>
              </a:cxn>
              <a:cxn ang="0">
                <a:pos x="3312" y="1128"/>
              </a:cxn>
              <a:cxn ang="0">
                <a:pos x="3600" y="1068"/>
              </a:cxn>
              <a:cxn ang="0">
                <a:pos x="3936" y="864"/>
              </a:cxn>
              <a:cxn ang="0">
                <a:pos x="3948" y="552"/>
              </a:cxn>
              <a:cxn ang="0">
                <a:pos x="4080" y="264"/>
              </a:cxn>
              <a:cxn ang="0">
                <a:pos x="4168" y="192"/>
              </a:cxn>
            </a:cxnLst>
            <a:rect l="0" t="0" r="r" b="b"/>
            <a:pathLst>
              <a:path w="4169" h="2561">
                <a:moveTo>
                  <a:pt x="4168" y="0"/>
                </a:moveTo>
                <a:lnTo>
                  <a:pt x="4104" y="24"/>
                </a:lnTo>
                <a:lnTo>
                  <a:pt x="4044" y="84"/>
                </a:lnTo>
                <a:lnTo>
                  <a:pt x="4008" y="132"/>
                </a:lnTo>
                <a:lnTo>
                  <a:pt x="3912" y="180"/>
                </a:lnTo>
                <a:lnTo>
                  <a:pt x="3840" y="240"/>
                </a:lnTo>
                <a:lnTo>
                  <a:pt x="3816" y="312"/>
                </a:lnTo>
                <a:lnTo>
                  <a:pt x="3792" y="408"/>
                </a:lnTo>
                <a:lnTo>
                  <a:pt x="3792" y="492"/>
                </a:lnTo>
                <a:lnTo>
                  <a:pt x="3792" y="588"/>
                </a:lnTo>
                <a:lnTo>
                  <a:pt x="3792" y="720"/>
                </a:lnTo>
                <a:lnTo>
                  <a:pt x="3756" y="804"/>
                </a:lnTo>
                <a:lnTo>
                  <a:pt x="3684" y="864"/>
                </a:lnTo>
                <a:lnTo>
                  <a:pt x="3612" y="888"/>
                </a:lnTo>
                <a:lnTo>
                  <a:pt x="3444" y="912"/>
                </a:lnTo>
                <a:lnTo>
                  <a:pt x="3300" y="936"/>
                </a:lnTo>
                <a:lnTo>
                  <a:pt x="3228" y="960"/>
                </a:lnTo>
                <a:lnTo>
                  <a:pt x="3144" y="1056"/>
                </a:lnTo>
                <a:lnTo>
                  <a:pt x="3084" y="1224"/>
                </a:lnTo>
                <a:lnTo>
                  <a:pt x="3060" y="1416"/>
                </a:lnTo>
                <a:lnTo>
                  <a:pt x="2976" y="1584"/>
                </a:lnTo>
                <a:lnTo>
                  <a:pt x="2892" y="1692"/>
                </a:lnTo>
                <a:lnTo>
                  <a:pt x="2760" y="1764"/>
                </a:lnTo>
                <a:lnTo>
                  <a:pt x="2628" y="1800"/>
                </a:lnTo>
                <a:lnTo>
                  <a:pt x="2436" y="1836"/>
                </a:lnTo>
                <a:lnTo>
                  <a:pt x="2304" y="1848"/>
                </a:lnTo>
                <a:lnTo>
                  <a:pt x="2124" y="1860"/>
                </a:lnTo>
                <a:lnTo>
                  <a:pt x="1872" y="1860"/>
                </a:lnTo>
                <a:lnTo>
                  <a:pt x="1704" y="1872"/>
                </a:lnTo>
                <a:lnTo>
                  <a:pt x="1548" y="1872"/>
                </a:lnTo>
                <a:lnTo>
                  <a:pt x="1368" y="1884"/>
                </a:lnTo>
                <a:lnTo>
                  <a:pt x="1140" y="1860"/>
                </a:lnTo>
                <a:lnTo>
                  <a:pt x="936" y="1776"/>
                </a:lnTo>
                <a:lnTo>
                  <a:pt x="696" y="1728"/>
                </a:lnTo>
                <a:lnTo>
                  <a:pt x="492" y="1740"/>
                </a:lnTo>
                <a:lnTo>
                  <a:pt x="348" y="1764"/>
                </a:lnTo>
                <a:lnTo>
                  <a:pt x="180" y="1824"/>
                </a:lnTo>
                <a:lnTo>
                  <a:pt x="108" y="1932"/>
                </a:lnTo>
                <a:lnTo>
                  <a:pt x="72" y="2028"/>
                </a:lnTo>
                <a:lnTo>
                  <a:pt x="48" y="2220"/>
                </a:lnTo>
                <a:lnTo>
                  <a:pt x="12" y="2352"/>
                </a:lnTo>
                <a:lnTo>
                  <a:pt x="0" y="2460"/>
                </a:lnTo>
                <a:lnTo>
                  <a:pt x="0" y="2560"/>
                </a:lnTo>
                <a:lnTo>
                  <a:pt x="144" y="2560"/>
                </a:lnTo>
                <a:lnTo>
                  <a:pt x="144" y="2436"/>
                </a:lnTo>
                <a:lnTo>
                  <a:pt x="192" y="2304"/>
                </a:lnTo>
                <a:lnTo>
                  <a:pt x="192" y="2184"/>
                </a:lnTo>
                <a:lnTo>
                  <a:pt x="216" y="2076"/>
                </a:lnTo>
                <a:lnTo>
                  <a:pt x="276" y="2004"/>
                </a:lnTo>
                <a:lnTo>
                  <a:pt x="384" y="1968"/>
                </a:lnTo>
                <a:lnTo>
                  <a:pt x="480" y="1944"/>
                </a:lnTo>
                <a:lnTo>
                  <a:pt x="624" y="1932"/>
                </a:lnTo>
                <a:lnTo>
                  <a:pt x="840" y="1944"/>
                </a:lnTo>
                <a:lnTo>
                  <a:pt x="1080" y="2028"/>
                </a:lnTo>
                <a:lnTo>
                  <a:pt x="1344" y="2040"/>
                </a:lnTo>
                <a:lnTo>
                  <a:pt x="1572" y="2028"/>
                </a:lnTo>
                <a:lnTo>
                  <a:pt x="1836" y="2028"/>
                </a:lnTo>
                <a:lnTo>
                  <a:pt x="2268" y="2052"/>
                </a:lnTo>
                <a:lnTo>
                  <a:pt x="2532" y="1992"/>
                </a:lnTo>
                <a:lnTo>
                  <a:pt x="2724" y="1944"/>
                </a:lnTo>
                <a:lnTo>
                  <a:pt x="2892" y="1908"/>
                </a:lnTo>
                <a:lnTo>
                  <a:pt x="3012" y="1788"/>
                </a:lnTo>
                <a:lnTo>
                  <a:pt x="3180" y="1560"/>
                </a:lnTo>
                <a:lnTo>
                  <a:pt x="3216" y="1392"/>
                </a:lnTo>
                <a:lnTo>
                  <a:pt x="3228" y="1224"/>
                </a:lnTo>
                <a:lnTo>
                  <a:pt x="3312" y="1128"/>
                </a:lnTo>
                <a:lnTo>
                  <a:pt x="3420" y="1092"/>
                </a:lnTo>
                <a:lnTo>
                  <a:pt x="3600" y="1068"/>
                </a:lnTo>
                <a:lnTo>
                  <a:pt x="3828" y="984"/>
                </a:lnTo>
                <a:lnTo>
                  <a:pt x="3936" y="864"/>
                </a:lnTo>
                <a:lnTo>
                  <a:pt x="3936" y="708"/>
                </a:lnTo>
                <a:lnTo>
                  <a:pt x="3948" y="552"/>
                </a:lnTo>
                <a:lnTo>
                  <a:pt x="3984" y="360"/>
                </a:lnTo>
                <a:lnTo>
                  <a:pt x="4080" y="264"/>
                </a:lnTo>
                <a:lnTo>
                  <a:pt x="4140" y="216"/>
                </a:lnTo>
                <a:lnTo>
                  <a:pt x="4168" y="192"/>
                </a:lnTo>
                <a:lnTo>
                  <a:pt x="4168" y="0"/>
                </a:lnTo>
              </a:path>
            </a:pathLst>
          </a:custGeom>
          <a:solidFill>
            <a:srgbClr val="3366FF"/>
          </a:solidFill>
          <a:ln w="12700" cap="rnd" cmpd="sng">
            <a:solidFill>
              <a:schemeClr val="accent1"/>
            </a:solidFill>
            <a:prstDash val="solid"/>
            <a:round/>
            <a:headEnd/>
            <a:tailEnd/>
          </a:ln>
          <a:effectLst/>
        </p:spPr>
        <p:txBody>
          <a:bodyPr/>
          <a:lstStyle/>
          <a:p>
            <a:endParaRPr lang="en-US" sz="1800" dirty="0"/>
          </a:p>
        </p:txBody>
      </p:sp>
      <p:sp>
        <p:nvSpPr>
          <p:cNvPr id="95241" name="Freeform 9" descr="Light upward diagonal"/>
          <p:cNvSpPr>
            <a:spLocks/>
          </p:cNvSpPr>
          <p:nvPr/>
        </p:nvSpPr>
        <p:spPr bwMode="auto">
          <a:xfrm>
            <a:off x="3287317" y="1862139"/>
            <a:ext cx="3468290" cy="3713560"/>
          </a:xfrm>
          <a:custGeom>
            <a:avLst/>
            <a:gdLst/>
            <a:ahLst/>
            <a:cxnLst>
              <a:cxn ang="0">
                <a:pos x="1828" y="2436"/>
              </a:cxn>
              <a:cxn ang="0">
                <a:pos x="2288" y="2363"/>
              </a:cxn>
              <a:cxn ang="0">
                <a:pos x="2600" y="1858"/>
              </a:cxn>
              <a:cxn ang="0">
                <a:pos x="2774" y="1178"/>
              </a:cxn>
              <a:cxn ang="0">
                <a:pos x="2903" y="526"/>
              </a:cxn>
              <a:cxn ang="0">
                <a:pos x="2811" y="168"/>
              </a:cxn>
              <a:cxn ang="0">
                <a:pos x="2363" y="45"/>
              </a:cxn>
              <a:cxn ang="0">
                <a:pos x="2153" y="0"/>
              </a:cxn>
              <a:cxn ang="0">
                <a:pos x="2077" y="113"/>
              </a:cxn>
              <a:cxn ang="0">
                <a:pos x="2196" y="105"/>
              </a:cxn>
              <a:cxn ang="0">
                <a:pos x="2637" y="150"/>
              </a:cxn>
              <a:cxn ang="0">
                <a:pos x="2847" y="453"/>
              </a:cxn>
              <a:cxn ang="0">
                <a:pos x="2701" y="627"/>
              </a:cxn>
              <a:cxn ang="0">
                <a:pos x="2480" y="577"/>
              </a:cxn>
              <a:cxn ang="0">
                <a:pos x="2325" y="545"/>
              </a:cxn>
              <a:cxn ang="0">
                <a:pos x="2432" y="663"/>
              </a:cxn>
              <a:cxn ang="0">
                <a:pos x="2728" y="696"/>
              </a:cxn>
              <a:cxn ang="0">
                <a:pos x="2327" y="1465"/>
              </a:cxn>
              <a:cxn ang="0">
                <a:pos x="2444" y="940"/>
              </a:cxn>
              <a:cxn ang="0">
                <a:pos x="2306" y="1004"/>
              </a:cxn>
              <a:cxn ang="0">
                <a:pos x="2137" y="1806"/>
              </a:cxn>
              <a:cxn ang="0">
                <a:pos x="2281" y="1843"/>
              </a:cxn>
              <a:cxn ang="0">
                <a:pos x="2600" y="1591"/>
              </a:cxn>
              <a:cxn ang="0">
                <a:pos x="2311" y="2260"/>
              </a:cxn>
              <a:cxn ang="0">
                <a:pos x="1746" y="2371"/>
              </a:cxn>
              <a:cxn ang="0">
                <a:pos x="1746" y="288"/>
              </a:cxn>
              <a:cxn ang="0">
                <a:pos x="1743" y="167"/>
              </a:cxn>
              <a:cxn ang="0">
                <a:pos x="1654" y="287"/>
              </a:cxn>
              <a:cxn ang="0">
                <a:pos x="1353" y="288"/>
              </a:cxn>
              <a:cxn ang="0">
                <a:pos x="1359" y="150"/>
              </a:cxn>
              <a:cxn ang="0">
                <a:pos x="1271" y="289"/>
              </a:cxn>
              <a:cxn ang="0">
                <a:pos x="874" y="290"/>
              </a:cxn>
              <a:cxn ang="0">
                <a:pos x="786" y="147"/>
              </a:cxn>
              <a:cxn ang="0">
                <a:pos x="791" y="1712"/>
              </a:cxn>
              <a:cxn ang="0">
                <a:pos x="378" y="1335"/>
              </a:cxn>
              <a:cxn ang="0">
                <a:pos x="381" y="141"/>
              </a:cxn>
              <a:cxn ang="0">
                <a:pos x="296" y="279"/>
              </a:cxn>
              <a:cxn ang="0">
                <a:pos x="424" y="1637"/>
              </a:cxn>
              <a:cxn ang="0">
                <a:pos x="792" y="1794"/>
              </a:cxn>
              <a:cxn ang="0">
                <a:pos x="1553" y="2363"/>
              </a:cxn>
              <a:cxn ang="0">
                <a:pos x="1324" y="2225"/>
              </a:cxn>
              <a:cxn ang="0">
                <a:pos x="1103" y="2088"/>
              </a:cxn>
              <a:cxn ang="0">
                <a:pos x="736" y="2030"/>
              </a:cxn>
              <a:cxn ang="0">
                <a:pos x="333" y="2060"/>
              </a:cxn>
              <a:cxn ang="0">
                <a:pos x="281" y="1897"/>
              </a:cxn>
              <a:cxn ang="0">
                <a:pos x="201" y="1790"/>
              </a:cxn>
              <a:cxn ang="0">
                <a:pos x="146" y="1947"/>
              </a:cxn>
              <a:cxn ang="0">
                <a:pos x="213" y="2152"/>
              </a:cxn>
              <a:cxn ang="0">
                <a:pos x="78" y="2235"/>
              </a:cxn>
              <a:cxn ang="0">
                <a:pos x="8" y="2360"/>
              </a:cxn>
              <a:cxn ang="0">
                <a:pos x="150" y="2360"/>
              </a:cxn>
              <a:cxn ang="0">
                <a:pos x="268" y="2197"/>
              </a:cxn>
              <a:cxn ang="0">
                <a:pos x="360" y="2271"/>
              </a:cxn>
              <a:cxn ang="0">
                <a:pos x="348" y="2392"/>
              </a:cxn>
              <a:cxn ang="0">
                <a:pos x="480" y="2436"/>
              </a:cxn>
              <a:cxn ang="0">
                <a:pos x="480" y="2289"/>
              </a:cxn>
              <a:cxn ang="0">
                <a:pos x="426" y="2110"/>
              </a:cxn>
              <a:cxn ang="0">
                <a:pos x="720" y="2100"/>
              </a:cxn>
              <a:cxn ang="0">
                <a:pos x="1159" y="2189"/>
              </a:cxn>
              <a:cxn ang="0">
                <a:pos x="1489" y="2418"/>
              </a:cxn>
              <a:cxn ang="0">
                <a:pos x="1664" y="3118"/>
              </a:cxn>
            </a:cxnLst>
            <a:rect l="0" t="0" r="r" b="b"/>
            <a:pathLst>
              <a:path w="2913" h="3119">
                <a:moveTo>
                  <a:pt x="1758" y="3118"/>
                </a:moveTo>
                <a:lnTo>
                  <a:pt x="1758" y="2436"/>
                </a:lnTo>
                <a:lnTo>
                  <a:pt x="1828" y="2436"/>
                </a:lnTo>
                <a:lnTo>
                  <a:pt x="1975" y="2427"/>
                </a:lnTo>
                <a:lnTo>
                  <a:pt x="2113" y="2409"/>
                </a:lnTo>
                <a:lnTo>
                  <a:pt x="2288" y="2363"/>
                </a:lnTo>
                <a:lnTo>
                  <a:pt x="2417" y="2262"/>
                </a:lnTo>
                <a:lnTo>
                  <a:pt x="2502" y="2134"/>
                </a:lnTo>
                <a:lnTo>
                  <a:pt x="2600" y="1858"/>
                </a:lnTo>
                <a:lnTo>
                  <a:pt x="2657" y="1658"/>
                </a:lnTo>
                <a:lnTo>
                  <a:pt x="2728" y="1390"/>
                </a:lnTo>
                <a:lnTo>
                  <a:pt x="2774" y="1178"/>
                </a:lnTo>
                <a:lnTo>
                  <a:pt x="2802" y="1023"/>
                </a:lnTo>
                <a:lnTo>
                  <a:pt x="2866" y="738"/>
                </a:lnTo>
                <a:lnTo>
                  <a:pt x="2903" y="526"/>
                </a:lnTo>
                <a:lnTo>
                  <a:pt x="2912" y="407"/>
                </a:lnTo>
                <a:lnTo>
                  <a:pt x="2893" y="288"/>
                </a:lnTo>
                <a:lnTo>
                  <a:pt x="2811" y="168"/>
                </a:lnTo>
                <a:lnTo>
                  <a:pt x="2673" y="95"/>
                </a:lnTo>
                <a:lnTo>
                  <a:pt x="2512" y="53"/>
                </a:lnTo>
                <a:lnTo>
                  <a:pt x="2363" y="45"/>
                </a:lnTo>
                <a:lnTo>
                  <a:pt x="2271" y="45"/>
                </a:lnTo>
                <a:lnTo>
                  <a:pt x="2201" y="42"/>
                </a:lnTo>
                <a:lnTo>
                  <a:pt x="2153" y="0"/>
                </a:lnTo>
                <a:lnTo>
                  <a:pt x="2091" y="11"/>
                </a:lnTo>
                <a:lnTo>
                  <a:pt x="2067" y="67"/>
                </a:lnTo>
                <a:lnTo>
                  <a:pt x="2077" y="113"/>
                </a:lnTo>
                <a:lnTo>
                  <a:pt x="2118" y="143"/>
                </a:lnTo>
                <a:lnTo>
                  <a:pt x="2172" y="132"/>
                </a:lnTo>
                <a:lnTo>
                  <a:pt x="2196" y="105"/>
                </a:lnTo>
                <a:lnTo>
                  <a:pt x="2315" y="105"/>
                </a:lnTo>
                <a:lnTo>
                  <a:pt x="2508" y="113"/>
                </a:lnTo>
                <a:lnTo>
                  <a:pt x="2637" y="150"/>
                </a:lnTo>
                <a:lnTo>
                  <a:pt x="2774" y="233"/>
                </a:lnTo>
                <a:lnTo>
                  <a:pt x="2834" y="320"/>
                </a:lnTo>
                <a:lnTo>
                  <a:pt x="2847" y="453"/>
                </a:lnTo>
                <a:lnTo>
                  <a:pt x="2826" y="591"/>
                </a:lnTo>
                <a:lnTo>
                  <a:pt x="2815" y="653"/>
                </a:lnTo>
                <a:lnTo>
                  <a:pt x="2701" y="627"/>
                </a:lnTo>
                <a:lnTo>
                  <a:pt x="2627" y="609"/>
                </a:lnTo>
                <a:lnTo>
                  <a:pt x="2545" y="590"/>
                </a:lnTo>
                <a:lnTo>
                  <a:pt x="2480" y="577"/>
                </a:lnTo>
                <a:lnTo>
                  <a:pt x="2449" y="518"/>
                </a:lnTo>
                <a:lnTo>
                  <a:pt x="2378" y="508"/>
                </a:lnTo>
                <a:lnTo>
                  <a:pt x="2325" y="545"/>
                </a:lnTo>
                <a:lnTo>
                  <a:pt x="2321" y="621"/>
                </a:lnTo>
                <a:lnTo>
                  <a:pt x="2371" y="664"/>
                </a:lnTo>
                <a:lnTo>
                  <a:pt x="2432" y="663"/>
                </a:lnTo>
                <a:lnTo>
                  <a:pt x="2472" y="637"/>
                </a:lnTo>
                <a:lnTo>
                  <a:pt x="2618" y="673"/>
                </a:lnTo>
                <a:lnTo>
                  <a:pt x="2728" y="696"/>
                </a:lnTo>
                <a:lnTo>
                  <a:pt x="2801" y="713"/>
                </a:lnTo>
                <a:lnTo>
                  <a:pt x="2621" y="1526"/>
                </a:lnTo>
                <a:lnTo>
                  <a:pt x="2327" y="1465"/>
                </a:lnTo>
                <a:lnTo>
                  <a:pt x="2415" y="1067"/>
                </a:lnTo>
                <a:lnTo>
                  <a:pt x="2462" y="1013"/>
                </a:lnTo>
                <a:lnTo>
                  <a:pt x="2444" y="940"/>
                </a:lnTo>
                <a:lnTo>
                  <a:pt x="2398" y="903"/>
                </a:lnTo>
                <a:lnTo>
                  <a:pt x="2325" y="931"/>
                </a:lnTo>
                <a:lnTo>
                  <a:pt x="2306" y="1004"/>
                </a:lnTo>
                <a:lnTo>
                  <a:pt x="2325" y="1050"/>
                </a:lnTo>
                <a:lnTo>
                  <a:pt x="2178" y="1757"/>
                </a:lnTo>
                <a:lnTo>
                  <a:pt x="2137" y="1806"/>
                </a:lnTo>
                <a:lnTo>
                  <a:pt x="2151" y="1881"/>
                </a:lnTo>
                <a:lnTo>
                  <a:pt x="2242" y="1901"/>
                </a:lnTo>
                <a:lnTo>
                  <a:pt x="2281" y="1843"/>
                </a:lnTo>
                <a:lnTo>
                  <a:pt x="2269" y="1775"/>
                </a:lnTo>
                <a:lnTo>
                  <a:pt x="2317" y="1528"/>
                </a:lnTo>
                <a:lnTo>
                  <a:pt x="2600" y="1591"/>
                </a:lnTo>
                <a:lnTo>
                  <a:pt x="2498" y="1944"/>
                </a:lnTo>
                <a:lnTo>
                  <a:pt x="2428" y="2119"/>
                </a:lnTo>
                <a:lnTo>
                  <a:pt x="2311" y="2260"/>
                </a:lnTo>
                <a:lnTo>
                  <a:pt x="2164" y="2333"/>
                </a:lnTo>
                <a:lnTo>
                  <a:pt x="1958" y="2363"/>
                </a:lnTo>
                <a:lnTo>
                  <a:pt x="1746" y="2371"/>
                </a:lnTo>
                <a:lnTo>
                  <a:pt x="1746" y="1784"/>
                </a:lnTo>
                <a:lnTo>
                  <a:pt x="1746" y="1702"/>
                </a:lnTo>
                <a:lnTo>
                  <a:pt x="1746" y="288"/>
                </a:lnTo>
                <a:lnTo>
                  <a:pt x="1748" y="290"/>
                </a:lnTo>
                <a:lnTo>
                  <a:pt x="1777" y="238"/>
                </a:lnTo>
                <a:lnTo>
                  <a:pt x="1743" y="167"/>
                </a:lnTo>
                <a:lnTo>
                  <a:pt x="1650" y="167"/>
                </a:lnTo>
                <a:lnTo>
                  <a:pt x="1614" y="229"/>
                </a:lnTo>
                <a:lnTo>
                  <a:pt x="1654" y="287"/>
                </a:lnTo>
                <a:lnTo>
                  <a:pt x="1654" y="1711"/>
                </a:lnTo>
                <a:lnTo>
                  <a:pt x="1353" y="1711"/>
                </a:lnTo>
                <a:lnTo>
                  <a:pt x="1353" y="288"/>
                </a:lnTo>
                <a:lnTo>
                  <a:pt x="1351" y="294"/>
                </a:lnTo>
                <a:lnTo>
                  <a:pt x="1395" y="224"/>
                </a:lnTo>
                <a:lnTo>
                  <a:pt x="1359" y="150"/>
                </a:lnTo>
                <a:lnTo>
                  <a:pt x="1274" y="149"/>
                </a:lnTo>
                <a:lnTo>
                  <a:pt x="1233" y="221"/>
                </a:lnTo>
                <a:lnTo>
                  <a:pt x="1271" y="289"/>
                </a:lnTo>
                <a:lnTo>
                  <a:pt x="1271" y="1711"/>
                </a:lnTo>
                <a:lnTo>
                  <a:pt x="874" y="1711"/>
                </a:lnTo>
                <a:lnTo>
                  <a:pt x="874" y="290"/>
                </a:lnTo>
                <a:lnTo>
                  <a:pt x="911" y="233"/>
                </a:lnTo>
                <a:lnTo>
                  <a:pt x="882" y="147"/>
                </a:lnTo>
                <a:lnTo>
                  <a:pt x="786" y="147"/>
                </a:lnTo>
                <a:lnTo>
                  <a:pt x="746" y="224"/>
                </a:lnTo>
                <a:lnTo>
                  <a:pt x="792" y="287"/>
                </a:lnTo>
                <a:lnTo>
                  <a:pt x="791" y="1712"/>
                </a:lnTo>
                <a:lnTo>
                  <a:pt x="639" y="1685"/>
                </a:lnTo>
                <a:lnTo>
                  <a:pt x="470" y="1561"/>
                </a:lnTo>
                <a:lnTo>
                  <a:pt x="378" y="1335"/>
                </a:lnTo>
                <a:lnTo>
                  <a:pt x="378" y="279"/>
                </a:lnTo>
                <a:lnTo>
                  <a:pt x="424" y="209"/>
                </a:lnTo>
                <a:lnTo>
                  <a:pt x="381" y="141"/>
                </a:lnTo>
                <a:lnTo>
                  <a:pt x="305" y="142"/>
                </a:lnTo>
                <a:lnTo>
                  <a:pt x="259" y="204"/>
                </a:lnTo>
                <a:lnTo>
                  <a:pt x="296" y="279"/>
                </a:lnTo>
                <a:lnTo>
                  <a:pt x="296" y="1353"/>
                </a:lnTo>
                <a:lnTo>
                  <a:pt x="353" y="1516"/>
                </a:lnTo>
                <a:lnTo>
                  <a:pt x="424" y="1637"/>
                </a:lnTo>
                <a:lnTo>
                  <a:pt x="507" y="1703"/>
                </a:lnTo>
                <a:lnTo>
                  <a:pt x="617" y="1766"/>
                </a:lnTo>
                <a:lnTo>
                  <a:pt x="792" y="1794"/>
                </a:lnTo>
                <a:lnTo>
                  <a:pt x="1664" y="1794"/>
                </a:lnTo>
                <a:lnTo>
                  <a:pt x="1664" y="2373"/>
                </a:lnTo>
                <a:lnTo>
                  <a:pt x="1553" y="2363"/>
                </a:lnTo>
                <a:lnTo>
                  <a:pt x="1471" y="2335"/>
                </a:lnTo>
                <a:lnTo>
                  <a:pt x="1407" y="2289"/>
                </a:lnTo>
                <a:lnTo>
                  <a:pt x="1324" y="2225"/>
                </a:lnTo>
                <a:lnTo>
                  <a:pt x="1250" y="2170"/>
                </a:lnTo>
                <a:lnTo>
                  <a:pt x="1168" y="2115"/>
                </a:lnTo>
                <a:lnTo>
                  <a:pt x="1103" y="2088"/>
                </a:lnTo>
                <a:lnTo>
                  <a:pt x="986" y="2056"/>
                </a:lnTo>
                <a:lnTo>
                  <a:pt x="865" y="2042"/>
                </a:lnTo>
                <a:lnTo>
                  <a:pt x="736" y="2030"/>
                </a:lnTo>
                <a:lnTo>
                  <a:pt x="582" y="2023"/>
                </a:lnTo>
                <a:lnTo>
                  <a:pt x="452" y="2023"/>
                </a:lnTo>
                <a:lnTo>
                  <a:pt x="333" y="2060"/>
                </a:lnTo>
                <a:lnTo>
                  <a:pt x="314" y="2023"/>
                </a:lnTo>
                <a:lnTo>
                  <a:pt x="266" y="1937"/>
                </a:lnTo>
                <a:lnTo>
                  <a:pt x="281" y="1897"/>
                </a:lnTo>
                <a:lnTo>
                  <a:pt x="285" y="1849"/>
                </a:lnTo>
                <a:lnTo>
                  <a:pt x="255" y="1808"/>
                </a:lnTo>
                <a:lnTo>
                  <a:pt x="201" y="1790"/>
                </a:lnTo>
                <a:lnTo>
                  <a:pt x="122" y="1833"/>
                </a:lnTo>
                <a:lnTo>
                  <a:pt x="109" y="1901"/>
                </a:lnTo>
                <a:lnTo>
                  <a:pt x="146" y="1947"/>
                </a:lnTo>
                <a:lnTo>
                  <a:pt x="204" y="1959"/>
                </a:lnTo>
                <a:lnTo>
                  <a:pt x="287" y="2106"/>
                </a:lnTo>
                <a:lnTo>
                  <a:pt x="213" y="2152"/>
                </a:lnTo>
                <a:lnTo>
                  <a:pt x="158" y="2207"/>
                </a:lnTo>
                <a:lnTo>
                  <a:pt x="119" y="2243"/>
                </a:lnTo>
                <a:lnTo>
                  <a:pt x="78" y="2235"/>
                </a:lnTo>
                <a:lnTo>
                  <a:pt x="35" y="2251"/>
                </a:lnTo>
                <a:lnTo>
                  <a:pt x="0" y="2293"/>
                </a:lnTo>
                <a:lnTo>
                  <a:pt x="8" y="2360"/>
                </a:lnTo>
                <a:lnTo>
                  <a:pt x="39" y="2400"/>
                </a:lnTo>
                <a:lnTo>
                  <a:pt x="112" y="2400"/>
                </a:lnTo>
                <a:lnTo>
                  <a:pt x="150" y="2360"/>
                </a:lnTo>
                <a:lnTo>
                  <a:pt x="160" y="2302"/>
                </a:lnTo>
                <a:lnTo>
                  <a:pt x="213" y="2243"/>
                </a:lnTo>
                <a:lnTo>
                  <a:pt x="268" y="2197"/>
                </a:lnTo>
                <a:lnTo>
                  <a:pt x="314" y="2170"/>
                </a:lnTo>
                <a:lnTo>
                  <a:pt x="346" y="2241"/>
                </a:lnTo>
                <a:lnTo>
                  <a:pt x="360" y="2271"/>
                </a:lnTo>
                <a:lnTo>
                  <a:pt x="375" y="2308"/>
                </a:lnTo>
                <a:lnTo>
                  <a:pt x="348" y="2346"/>
                </a:lnTo>
                <a:lnTo>
                  <a:pt x="348" y="2392"/>
                </a:lnTo>
                <a:lnTo>
                  <a:pt x="374" y="2430"/>
                </a:lnTo>
                <a:lnTo>
                  <a:pt x="418" y="2451"/>
                </a:lnTo>
                <a:lnTo>
                  <a:pt x="480" y="2436"/>
                </a:lnTo>
                <a:lnTo>
                  <a:pt x="509" y="2394"/>
                </a:lnTo>
                <a:lnTo>
                  <a:pt x="516" y="2335"/>
                </a:lnTo>
                <a:lnTo>
                  <a:pt x="480" y="2289"/>
                </a:lnTo>
                <a:lnTo>
                  <a:pt x="438" y="2281"/>
                </a:lnTo>
                <a:lnTo>
                  <a:pt x="366" y="2144"/>
                </a:lnTo>
                <a:lnTo>
                  <a:pt x="426" y="2110"/>
                </a:lnTo>
                <a:lnTo>
                  <a:pt x="488" y="2090"/>
                </a:lnTo>
                <a:lnTo>
                  <a:pt x="599" y="2092"/>
                </a:lnTo>
                <a:lnTo>
                  <a:pt x="720" y="2100"/>
                </a:lnTo>
                <a:lnTo>
                  <a:pt x="874" y="2115"/>
                </a:lnTo>
                <a:lnTo>
                  <a:pt x="984" y="2134"/>
                </a:lnTo>
                <a:lnTo>
                  <a:pt x="1159" y="2189"/>
                </a:lnTo>
                <a:lnTo>
                  <a:pt x="1269" y="2262"/>
                </a:lnTo>
                <a:lnTo>
                  <a:pt x="1361" y="2354"/>
                </a:lnTo>
                <a:lnTo>
                  <a:pt x="1489" y="2418"/>
                </a:lnTo>
                <a:lnTo>
                  <a:pt x="1590" y="2436"/>
                </a:lnTo>
                <a:lnTo>
                  <a:pt x="1664" y="2436"/>
                </a:lnTo>
                <a:lnTo>
                  <a:pt x="1664" y="3118"/>
                </a:lnTo>
                <a:lnTo>
                  <a:pt x="1758" y="3118"/>
                </a:lnTo>
              </a:path>
            </a:pathLst>
          </a:custGeom>
          <a:pattFill prst="ltUpDiag">
            <a:fgClr>
              <a:schemeClr val="tx1"/>
            </a:fgClr>
            <a:bgClr>
              <a:schemeClr val="bg1"/>
            </a:bgClr>
          </a:pattFill>
          <a:ln w="12700" cap="rnd" cmpd="sng">
            <a:solidFill>
              <a:schemeClr val="tx1"/>
            </a:solidFill>
            <a:prstDash val="solid"/>
            <a:round/>
            <a:headEnd/>
            <a:tailEnd/>
          </a:ln>
          <a:effectLst/>
        </p:spPr>
        <p:txBody>
          <a:bodyPr/>
          <a:lstStyle/>
          <a:p>
            <a:endParaRPr lang="en-US" sz="1800" dirty="0"/>
          </a:p>
        </p:txBody>
      </p:sp>
      <p:sp>
        <p:nvSpPr>
          <p:cNvPr id="95242" name="Freeform 10"/>
          <p:cNvSpPr>
            <a:spLocks/>
          </p:cNvSpPr>
          <p:nvPr/>
        </p:nvSpPr>
        <p:spPr bwMode="auto">
          <a:xfrm>
            <a:off x="1143000" y="857250"/>
            <a:ext cx="6849666" cy="4873229"/>
          </a:xfrm>
          <a:custGeom>
            <a:avLst/>
            <a:gdLst/>
            <a:ahLst/>
            <a:cxnLst>
              <a:cxn ang="0">
                <a:pos x="0" y="3960"/>
              </a:cxn>
              <a:cxn ang="0">
                <a:pos x="4836" y="3960"/>
              </a:cxn>
              <a:cxn ang="0">
                <a:pos x="5436" y="0"/>
              </a:cxn>
              <a:cxn ang="0">
                <a:pos x="5568" y="0"/>
              </a:cxn>
              <a:cxn ang="0">
                <a:pos x="4992" y="3960"/>
              </a:cxn>
              <a:cxn ang="0">
                <a:pos x="5752" y="3960"/>
              </a:cxn>
              <a:cxn ang="0">
                <a:pos x="5752" y="4092"/>
              </a:cxn>
              <a:cxn ang="0">
                <a:pos x="0" y="4092"/>
              </a:cxn>
              <a:cxn ang="0">
                <a:pos x="0" y="3960"/>
              </a:cxn>
            </a:cxnLst>
            <a:rect l="0" t="0" r="r" b="b"/>
            <a:pathLst>
              <a:path w="5753" h="4093">
                <a:moveTo>
                  <a:pt x="0" y="3960"/>
                </a:moveTo>
                <a:lnTo>
                  <a:pt x="4836" y="3960"/>
                </a:lnTo>
                <a:lnTo>
                  <a:pt x="5436" y="0"/>
                </a:lnTo>
                <a:lnTo>
                  <a:pt x="5568" y="0"/>
                </a:lnTo>
                <a:lnTo>
                  <a:pt x="4992" y="3960"/>
                </a:lnTo>
                <a:lnTo>
                  <a:pt x="5752" y="3960"/>
                </a:lnTo>
                <a:lnTo>
                  <a:pt x="5752" y="4092"/>
                </a:lnTo>
                <a:lnTo>
                  <a:pt x="0" y="4092"/>
                </a:lnTo>
                <a:lnTo>
                  <a:pt x="0" y="3960"/>
                </a:lnTo>
              </a:path>
            </a:pathLst>
          </a:custGeom>
          <a:solidFill>
            <a:schemeClr val="bg2"/>
          </a:solidFill>
          <a:ln w="12700" cap="rnd" cmpd="sng">
            <a:solidFill>
              <a:schemeClr val="tx1"/>
            </a:solidFill>
            <a:prstDash val="solid"/>
            <a:round/>
            <a:headEnd/>
            <a:tailEnd/>
          </a:ln>
          <a:effectLst/>
        </p:spPr>
        <p:txBody>
          <a:bodyPr/>
          <a:lstStyle/>
          <a:p>
            <a:endParaRPr lang="en-US" sz="1800" dirty="0"/>
          </a:p>
        </p:txBody>
      </p:sp>
      <p:sp>
        <p:nvSpPr>
          <p:cNvPr id="95243" name="Line 11"/>
          <p:cNvSpPr>
            <a:spLocks noChangeShapeType="1"/>
          </p:cNvSpPr>
          <p:nvPr/>
        </p:nvSpPr>
        <p:spPr bwMode="auto">
          <a:xfrm>
            <a:off x="1143000" y="5657850"/>
            <a:ext cx="6843713" cy="0"/>
          </a:xfrm>
          <a:prstGeom prst="line">
            <a:avLst/>
          </a:prstGeom>
          <a:noFill/>
          <a:ln w="12700">
            <a:solidFill>
              <a:srgbClr val="FFFFFF"/>
            </a:solidFill>
            <a:round/>
            <a:headEnd type="none" w="sm" len="sm"/>
            <a:tailEnd type="none" w="sm" len="sm"/>
          </a:ln>
          <a:effectLst/>
        </p:spPr>
        <p:txBody>
          <a:bodyPr wrap="none" anchor="ctr"/>
          <a:lstStyle/>
          <a:p>
            <a:endParaRPr lang="en-US" sz="1800" dirty="0"/>
          </a:p>
        </p:txBody>
      </p:sp>
      <p:sp>
        <p:nvSpPr>
          <p:cNvPr id="95244" name="Line 12"/>
          <p:cNvSpPr>
            <a:spLocks noChangeShapeType="1"/>
          </p:cNvSpPr>
          <p:nvPr/>
        </p:nvSpPr>
        <p:spPr bwMode="auto">
          <a:xfrm flipV="1">
            <a:off x="7000875" y="857250"/>
            <a:ext cx="700088" cy="4672013"/>
          </a:xfrm>
          <a:prstGeom prst="line">
            <a:avLst/>
          </a:prstGeom>
          <a:noFill/>
          <a:ln w="12700">
            <a:solidFill>
              <a:srgbClr val="FFFFFF"/>
            </a:solidFill>
            <a:round/>
            <a:headEnd type="none" w="sm" len="sm"/>
            <a:tailEnd type="none" w="sm" len="sm"/>
          </a:ln>
          <a:effectLst/>
        </p:spPr>
        <p:txBody>
          <a:bodyPr wrap="none" anchor="ctr"/>
          <a:lstStyle/>
          <a:p>
            <a:endParaRPr lang="en-US" sz="1800" dirty="0"/>
          </a:p>
        </p:txBody>
      </p:sp>
      <p:sp>
        <p:nvSpPr>
          <p:cNvPr id="95246" name="Rectangle 14"/>
          <p:cNvSpPr>
            <a:spLocks noChangeArrowheads="1"/>
          </p:cNvSpPr>
          <p:nvPr/>
        </p:nvSpPr>
        <p:spPr bwMode="auto">
          <a:xfrm>
            <a:off x="-156294" y="662301"/>
            <a:ext cx="6290393" cy="500620"/>
          </a:xfrm>
          <a:prstGeom prst="rect">
            <a:avLst/>
          </a:prstGeom>
          <a:noFill/>
          <a:ln w="9525">
            <a:noFill/>
            <a:miter lim="800000"/>
            <a:headEnd/>
            <a:tailEnd/>
          </a:ln>
          <a:effectLst/>
        </p:spPr>
        <p:txBody>
          <a:bodyPr wrap="square" lIns="69056" tIns="34529" rIns="69056" bIns="34529">
            <a:spAutoFit/>
          </a:bodyPr>
          <a:lstStyle/>
          <a:p>
            <a:pPr algn="ctr" eaLnBrk="0" hangingPunct="0"/>
            <a:r>
              <a:rPr lang="en-US" sz="2800" b="1" dirty="0"/>
              <a:t>What is the Undertaking?</a:t>
            </a:r>
          </a:p>
        </p:txBody>
      </p:sp>
      <p:sp>
        <p:nvSpPr>
          <p:cNvPr id="95248" name="Oval 16"/>
          <p:cNvSpPr>
            <a:spLocks noChangeArrowheads="1"/>
          </p:cNvSpPr>
          <p:nvPr/>
        </p:nvSpPr>
        <p:spPr bwMode="auto">
          <a:xfrm>
            <a:off x="4648200" y="3262312"/>
            <a:ext cx="904875" cy="862013"/>
          </a:xfrm>
          <a:prstGeom prst="ellipse">
            <a:avLst/>
          </a:prstGeom>
          <a:solidFill>
            <a:srgbClr val="FAFD00"/>
          </a:solidFill>
          <a:ln w="12700">
            <a:solidFill>
              <a:srgbClr val="B3B900"/>
            </a:solidFill>
            <a:round/>
            <a:headEnd/>
            <a:tailEnd/>
          </a:ln>
          <a:effectLst/>
        </p:spPr>
        <p:txBody>
          <a:bodyPr wrap="none" anchor="ctr"/>
          <a:lstStyle/>
          <a:p>
            <a:endParaRPr lang="en-US" sz="1800" dirty="0"/>
          </a:p>
        </p:txBody>
      </p:sp>
      <p:sp>
        <p:nvSpPr>
          <p:cNvPr id="95249" name="Oval 17"/>
          <p:cNvSpPr>
            <a:spLocks noChangeArrowheads="1"/>
          </p:cNvSpPr>
          <p:nvPr/>
        </p:nvSpPr>
        <p:spPr bwMode="auto">
          <a:xfrm>
            <a:off x="5962650" y="2519363"/>
            <a:ext cx="276225" cy="276225"/>
          </a:xfrm>
          <a:prstGeom prst="ellipse">
            <a:avLst/>
          </a:prstGeom>
          <a:solidFill>
            <a:srgbClr val="FAFD00"/>
          </a:solidFill>
          <a:ln w="12700">
            <a:solidFill>
              <a:srgbClr val="B3B900"/>
            </a:solidFill>
            <a:round/>
            <a:headEnd/>
            <a:tailEnd/>
          </a:ln>
          <a:effectLst/>
        </p:spPr>
        <p:txBody>
          <a:bodyPr wrap="none" anchor="ctr"/>
          <a:lstStyle/>
          <a:p>
            <a:endParaRPr lang="en-US" sz="1800" dirty="0"/>
          </a:p>
        </p:txBody>
      </p:sp>
      <p:sp>
        <p:nvSpPr>
          <p:cNvPr id="95250" name="Oval 18"/>
          <p:cNvSpPr>
            <a:spLocks noChangeArrowheads="1"/>
          </p:cNvSpPr>
          <p:nvPr/>
        </p:nvSpPr>
        <p:spPr bwMode="auto">
          <a:xfrm>
            <a:off x="6134100" y="4176713"/>
            <a:ext cx="276225" cy="276225"/>
          </a:xfrm>
          <a:prstGeom prst="ellipse">
            <a:avLst/>
          </a:prstGeom>
          <a:solidFill>
            <a:srgbClr val="8901F3"/>
          </a:solidFill>
          <a:ln w="12700">
            <a:solidFill>
              <a:srgbClr val="8901F3"/>
            </a:solidFill>
            <a:round/>
            <a:headEnd/>
            <a:tailEnd/>
          </a:ln>
          <a:effectLst/>
        </p:spPr>
        <p:txBody>
          <a:bodyPr wrap="none" anchor="ctr"/>
          <a:lstStyle/>
          <a:p>
            <a:endParaRPr lang="en-US" sz="1800" dirty="0"/>
          </a:p>
        </p:txBody>
      </p:sp>
      <p:grpSp>
        <p:nvGrpSpPr>
          <p:cNvPr id="2" name="Group 19"/>
          <p:cNvGrpSpPr>
            <a:grpSpLocks/>
          </p:cNvGrpSpPr>
          <p:nvPr/>
        </p:nvGrpSpPr>
        <p:grpSpPr bwMode="auto">
          <a:xfrm>
            <a:off x="1190625" y="5294712"/>
            <a:ext cx="3024188" cy="698897"/>
            <a:chOff x="40" y="3727"/>
            <a:chExt cx="2540" cy="587"/>
          </a:xfrm>
        </p:grpSpPr>
        <p:sp>
          <p:nvSpPr>
            <p:cNvPr id="95252" name="Oval 20"/>
            <p:cNvSpPr>
              <a:spLocks noChangeArrowheads="1"/>
            </p:cNvSpPr>
            <p:nvPr/>
          </p:nvSpPr>
          <p:spPr bwMode="auto">
            <a:xfrm>
              <a:off x="40" y="3748"/>
              <a:ext cx="184" cy="184"/>
            </a:xfrm>
            <a:prstGeom prst="ellipse">
              <a:avLst/>
            </a:prstGeom>
            <a:solidFill>
              <a:srgbClr val="FAFD00"/>
            </a:solidFill>
            <a:ln w="12700">
              <a:solidFill>
                <a:srgbClr val="B3B900"/>
              </a:solidFill>
              <a:round/>
              <a:headEnd/>
              <a:tailEnd/>
            </a:ln>
            <a:effectLst/>
          </p:spPr>
          <p:txBody>
            <a:bodyPr wrap="none" anchor="ctr"/>
            <a:lstStyle/>
            <a:p>
              <a:endParaRPr lang="en-US" sz="1800" dirty="0"/>
            </a:p>
          </p:txBody>
        </p:sp>
        <p:sp>
          <p:nvSpPr>
            <p:cNvPr id="95253" name="Oval 21"/>
            <p:cNvSpPr>
              <a:spLocks noChangeArrowheads="1"/>
            </p:cNvSpPr>
            <p:nvPr/>
          </p:nvSpPr>
          <p:spPr bwMode="auto">
            <a:xfrm>
              <a:off x="40" y="4108"/>
              <a:ext cx="184" cy="184"/>
            </a:xfrm>
            <a:prstGeom prst="ellipse">
              <a:avLst/>
            </a:prstGeom>
            <a:solidFill>
              <a:srgbClr val="8901F3"/>
            </a:solidFill>
            <a:ln w="12700">
              <a:solidFill>
                <a:srgbClr val="8901F3"/>
              </a:solidFill>
              <a:round/>
              <a:headEnd/>
              <a:tailEnd/>
            </a:ln>
            <a:effectLst/>
          </p:spPr>
          <p:txBody>
            <a:bodyPr wrap="none" anchor="ctr"/>
            <a:lstStyle/>
            <a:p>
              <a:endParaRPr lang="en-US" sz="1800" dirty="0"/>
            </a:p>
          </p:txBody>
        </p:sp>
        <p:sp>
          <p:nvSpPr>
            <p:cNvPr id="95254" name="Rectangle 22"/>
            <p:cNvSpPr>
              <a:spLocks noChangeArrowheads="1"/>
            </p:cNvSpPr>
            <p:nvPr/>
          </p:nvSpPr>
          <p:spPr bwMode="auto">
            <a:xfrm>
              <a:off x="266" y="3727"/>
              <a:ext cx="2240" cy="252"/>
            </a:xfrm>
            <a:prstGeom prst="rect">
              <a:avLst/>
            </a:prstGeom>
            <a:noFill/>
            <a:ln w="9525">
              <a:noFill/>
              <a:miter lim="800000"/>
              <a:headEnd/>
              <a:tailEnd/>
            </a:ln>
            <a:effectLst/>
          </p:spPr>
          <p:txBody>
            <a:bodyPr wrap="none" lIns="69056" tIns="34529" rIns="69056" bIns="34529">
              <a:spAutoFit/>
            </a:bodyPr>
            <a:lstStyle/>
            <a:p>
              <a:pPr eaLnBrk="0" hangingPunct="0"/>
              <a:r>
                <a:rPr lang="en-US" sz="1500" b="1" dirty="0">
                  <a:latin typeface="Times New Roman" pitchFamily="18" charset="0"/>
                </a:rPr>
                <a:t>= Historical/Cultural Resource</a:t>
              </a:r>
            </a:p>
          </p:txBody>
        </p:sp>
        <p:sp>
          <p:nvSpPr>
            <p:cNvPr id="95255" name="Rectangle 23"/>
            <p:cNvSpPr>
              <a:spLocks noChangeArrowheads="1"/>
            </p:cNvSpPr>
            <p:nvPr/>
          </p:nvSpPr>
          <p:spPr bwMode="auto">
            <a:xfrm>
              <a:off x="266" y="4062"/>
              <a:ext cx="2314" cy="252"/>
            </a:xfrm>
            <a:prstGeom prst="rect">
              <a:avLst/>
            </a:prstGeom>
            <a:noFill/>
            <a:ln w="9525">
              <a:noFill/>
              <a:miter lim="800000"/>
              <a:headEnd/>
              <a:tailEnd/>
            </a:ln>
            <a:effectLst/>
          </p:spPr>
          <p:txBody>
            <a:bodyPr lIns="69056" tIns="34529" rIns="69056" bIns="34529">
              <a:spAutoFit/>
            </a:bodyPr>
            <a:lstStyle/>
            <a:p>
              <a:pPr eaLnBrk="0" hangingPunct="0"/>
              <a:r>
                <a:rPr lang="en-US" sz="1500" b="1" dirty="0">
                  <a:latin typeface="Times New Roman" pitchFamily="18" charset="0"/>
                </a:rPr>
                <a:t>= T/E Species/Critical Habitat</a:t>
              </a:r>
            </a:p>
          </p:txBody>
        </p:sp>
      </p:grpSp>
      <p:sp>
        <p:nvSpPr>
          <p:cNvPr id="95256" name="Line 24"/>
          <p:cNvSpPr>
            <a:spLocks noChangeShapeType="1"/>
          </p:cNvSpPr>
          <p:nvPr/>
        </p:nvSpPr>
        <p:spPr bwMode="auto">
          <a:xfrm>
            <a:off x="3814762" y="3443288"/>
            <a:ext cx="300038" cy="171450"/>
          </a:xfrm>
          <a:prstGeom prst="line">
            <a:avLst/>
          </a:prstGeom>
          <a:noFill/>
          <a:ln w="76200">
            <a:solidFill>
              <a:schemeClr val="tx1"/>
            </a:solidFill>
            <a:round/>
            <a:headEnd type="none" w="sm" len="sm"/>
            <a:tailEnd type="none" w="sm" len="sm"/>
          </a:ln>
          <a:effectLst/>
        </p:spPr>
        <p:txBody>
          <a:bodyPr wrap="none" anchor="ctr"/>
          <a:lstStyle/>
          <a:p>
            <a:endParaRPr lang="en-US" sz="1800" dirty="0"/>
          </a:p>
        </p:txBody>
      </p:sp>
      <p:sp>
        <p:nvSpPr>
          <p:cNvPr id="95257" name="Freeform 25" descr="Light upward diagonal"/>
          <p:cNvSpPr>
            <a:spLocks/>
          </p:cNvSpPr>
          <p:nvPr/>
        </p:nvSpPr>
        <p:spPr bwMode="auto">
          <a:xfrm>
            <a:off x="4257675" y="4424362"/>
            <a:ext cx="391716" cy="758429"/>
          </a:xfrm>
          <a:custGeom>
            <a:avLst/>
            <a:gdLst/>
            <a:ahLst/>
            <a:cxnLst>
              <a:cxn ang="0">
                <a:pos x="156" y="580"/>
              </a:cxn>
              <a:cxn ang="0">
                <a:pos x="136" y="572"/>
              </a:cxn>
              <a:cxn ang="0">
                <a:pos x="108" y="560"/>
              </a:cxn>
              <a:cxn ang="0">
                <a:pos x="76" y="636"/>
              </a:cxn>
              <a:cxn ang="0">
                <a:pos x="0" y="600"/>
              </a:cxn>
              <a:cxn ang="0">
                <a:pos x="248" y="0"/>
              </a:cxn>
              <a:cxn ang="0">
                <a:pos x="296" y="20"/>
              </a:cxn>
              <a:cxn ang="0">
                <a:pos x="328" y="28"/>
              </a:cxn>
              <a:cxn ang="0">
                <a:pos x="164" y="416"/>
              </a:cxn>
              <a:cxn ang="0">
                <a:pos x="312" y="484"/>
              </a:cxn>
              <a:cxn ang="0">
                <a:pos x="260" y="620"/>
              </a:cxn>
              <a:cxn ang="0">
                <a:pos x="236" y="612"/>
              </a:cxn>
              <a:cxn ang="0">
                <a:pos x="204" y="600"/>
              </a:cxn>
              <a:cxn ang="0">
                <a:pos x="180" y="592"/>
              </a:cxn>
              <a:cxn ang="0">
                <a:pos x="156" y="580"/>
              </a:cxn>
            </a:cxnLst>
            <a:rect l="0" t="0" r="r" b="b"/>
            <a:pathLst>
              <a:path w="329" h="637">
                <a:moveTo>
                  <a:pt x="156" y="580"/>
                </a:moveTo>
                <a:lnTo>
                  <a:pt x="136" y="572"/>
                </a:lnTo>
                <a:lnTo>
                  <a:pt x="108" y="560"/>
                </a:lnTo>
                <a:lnTo>
                  <a:pt x="76" y="636"/>
                </a:lnTo>
                <a:lnTo>
                  <a:pt x="0" y="600"/>
                </a:lnTo>
                <a:lnTo>
                  <a:pt x="248" y="0"/>
                </a:lnTo>
                <a:lnTo>
                  <a:pt x="296" y="20"/>
                </a:lnTo>
                <a:lnTo>
                  <a:pt x="328" y="28"/>
                </a:lnTo>
                <a:lnTo>
                  <a:pt x="164" y="416"/>
                </a:lnTo>
                <a:lnTo>
                  <a:pt x="312" y="484"/>
                </a:lnTo>
                <a:lnTo>
                  <a:pt x="260" y="620"/>
                </a:lnTo>
                <a:lnTo>
                  <a:pt x="236" y="612"/>
                </a:lnTo>
                <a:lnTo>
                  <a:pt x="204" y="600"/>
                </a:lnTo>
                <a:lnTo>
                  <a:pt x="180" y="592"/>
                </a:lnTo>
                <a:lnTo>
                  <a:pt x="156" y="580"/>
                </a:lnTo>
              </a:path>
            </a:pathLst>
          </a:custGeom>
          <a:pattFill prst="ltUpDiag">
            <a:fgClr>
              <a:schemeClr val="tx1"/>
            </a:fgClr>
            <a:bgClr>
              <a:schemeClr val="bg1"/>
            </a:bgClr>
          </a:pattFill>
          <a:ln w="12700" cap="rnd" cmpd="sng">
            <a:solidFill>
              <a:schemeClr val="tx1"/>
            </a:solidFill>
            <a:prstDash val="solid"/>
            <a:round/>
            <a:headEnd/>
            <a:tailEnd/>
          </a:ln>
          <a:effectLst/>
        </p:spPr>
        <p:txBody>
          <a:bodyPr/>
          <a:lstStyle/>
          <a:p>
            <a:endParaRPr lang="en-US" sz="1800" dirty="0"/>
          </a:p>
        </p:txBody>
      </p:sp>
      <p:sp>
        <p:nvSpPr>
          <p:cNvPr id="3" name="Slide Number Placeholder 2"/>
          <p:cNvSpPr>
            <a:spLocks noGrp="1"/>
          </p:cNvSpPr>
          <p:nvPr>
            <p:ph type="sldNum" sz="quarter" idx="10"/>
          </p:nvPr>
        </p:nvSpPr>
        <p:spPr/>
        <p:txBody>
          <a:bodyPr/>
          <a:lstStyle/>
          <a:p>
            <a:pPr>
              <a:defRPr/>
            </a:pPr>
            <a:fld id="{F156AAAA-E3E1-473C-BD37-65D034390EF9}" type="slidenum">
              <a:rPr lang="en-US" smtClean="0"/>
              <a:pPr>
                <a:defRPr/>
              </a:pPr>
              <a:t>14</a:t>
            </a:fld>
            <a:endParaRPr lang="en-US"/>
          </a:p>
        </p:txBody>
      </p:sp>
      <p:sp>
        <p:nvSpPr>
          <p:cNvPr id="25" name="TextBox 24"/>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3019374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609600"/>
            <a:ext cx="8229600" cy="762000"/>
          </a:xfrm>
        </p:spPr>
        <p:txBody>
          <a:bodyPr/>
          <a:lstStyle/>
          <a:p>
            <a:pPr eaLnBrk="1" hangingPunct="1"/>
            <a:r>
              <a:rPr lang="en-US" sz="3200" b="1" dirty="0"/>
              <a:t>Undertaking Informs Permit Area</a:t>
            </a:r>
          </a:p>
        </p:txBody>
      </p:sp>
      <p:sp>
        <p:nvSpPr>
          <p:cNvPr id="29699" name="Rectangle 3"/>
          <p:cNvSpPr>
            <a:spLocks noGrp="1" noChangeArrowheads="1"/>
          </p:cNvSpPr>
          <p:nvPr>
            <p:ph idx="1"/>
          </p:nvPr>
        </p:nvSpPr>
        <p:spPr>
          <a:xfrm>
            <a:off x="677863" y="1524000"/>
            <a:ext cx="7788275" cy="4495800"/>
          </a:xfrm>
        </p:spPr>
        <p:txBody>
          <a:bodyPr/>
          <a:lstStyle/>
          <a:p>
            <a:pPr marL="0" indent="0" eaLnBrk="1" hangingPunct="1">
              <a:lnSpc>
                <a:spcPct val="80000"/>
              </a:lnSpc>
              <a:buNone/>
            </a:pPr>
            <a:endParaRPr lang="en-US" sz="1900" dirty="0">
              <a:latin typeface="+mj-lt"/>
            </a:endParaRPr>
          </a:p>
          <a:p>
            <a:pPr marL="533400" indent="-533400" eaLnBrk="1" hangingPunct="1">
              <a:lnSpc>
                <a:spcPct val="80000"/>
              </a:lnSpc>
              <a:buFont typeface="Wingdings" pitchFamily="2" charset="2"/>
              <a:buNone/>
            </a:pPr>
            <a:r>
              <a:rPr lang="en-US" sz="2400" b="1" dirty="0">
                <a:latin typeface="+mj-lt"/>
              </a:rPr>
              <a:t>33 CFR 325 (Appendix C 1(g))</a:t>
            </a:r>
          </a:p>
          <a:p>
            <a:pPr marL="533400" indent="-533400" eaLnBrk="1" hangingPunct="1">
              <a:lnSpc>
                <a:spcPct val="80000"/>
              </a:lnSpc>
            </a:pPr>
            <a:r>
              <a:rPr lang="en-US" sz="2400" b="1" dirty="0">
                <a:latin typeface="+mj-lt"/>
              </a:rPr>
              <a:t>Permit area </a:t>
            </a:r>
            <a:r>
              <a:rPr lang="en-US" sz="2400" dirty="0">
                <a:latin typeface="+mj-lt"/>
              </a:rPr>
              <a:t>(1) The term ``permit area'' …means those areas comprising the waters of the United States that will be </a:t>
            </a:r>
            <a:r>
              <a:rPr lang="en-US" sz="2400" u="sng" dirty="0">
                <a:latin typeface="+mj-lt"/>
              </a:rPr>
              <a:t>directly affected by the proposed work or structures AND UPLANDS directly affected as a result of authorizing the work or structures</a:t>
            </a:r>
            <a:r>
              <a:rPr lang="en-US" sz="2400" dirty="0">
                <a:latin typeface="+mj-lt"/>
              </a:rPr>
              <a:t>. </a:t>
            </a:r>
          </a:p>
          <a:p>
            <a:pPr marL="0" indent="0" eaLnBrk="1" hangingPunct="1">
              <a:lnSpc>
                <a:spcPct val="80000"/>
              </a:lnSpc>
              <a:buNone/>
            </a:pPr>
            <a:endParaRPr lang="en-US" sz="2400" dirty="0">
              <a:latin typeface="+mj-lt"/>
            </a:endParaRPr>
          </a:p>
          <a:p>
            <a:pPr marL="533400" indent="-533400" eaLnBrk="1" hangingPunct="1">
              <a:lnSpc>
                <a:spcPct val="80000"/>
              </a:lnSpc>
            </a:pPr>
            <a:r>
              <a:rPr lang="en-US" sz="2400" dirty="0">
                <a:latin typeface="+mj-lt"/>
              </a:rPr>
              <a:t>In other words – it’s all the activities over which the Corps has federal control and responsibility.</a:t>
            </a:r>
          </a:p>
          <a:p>
            <a:pPr marL="0" indent="0" eaLnBrk="1" hangingPunct="1">
              <a:lnSpc>
                <a:spcPct val="80000"/>
              </a:lnSpc>
              <a:buNone/>
            </a:pPr>
            <a:endParaRPr lang="en-US" sz="2400" dirty="0">
              <a:latin typeface="+mj-lt"/>
            </a:endParaRPr>
          </a:p>
          <a:p>
            <a:pPr marL="533400" indent="-533400" eaLnBrk="1" hangingPunct="1">
              <a:lnSpc>
                <a:spcPct val="80000"/>
              </a:lnSpc>
            </a:pPr>
            <a:r>
              <a:rPr lang="en-US" sz="2400" dirty="0">
                <a:latin typeface="+mj-lt"/>
              </a:rPr>
              <a:t>Three Criteria</a:t>
            </a:r>
          </a:p>
          <a:p>
            <a:pPr marL="0" indent="0" eaLnBrk="1" hangingPunct="1">
              <a:lnSpc>
                <a:spcPct val="80000"/>
              </a:lnSpc>
              <a:buNone/>
            </a:pPr>
            <a:endParaRPr lang="en-US" sz="2400" dirty="0">
              <a:latin typeface="+mj-lt"/>
            </a:endParaRPr>
          </a:p>
        </p:txBody>
      </p:sp>
      <p:sp>
        <p:nvSpPr>
          <p:cNvPr id="29700" name="Slide Number Placeholder 3"/>
          <p:cNvSpPr>
            <a:spLocks noGrp="1"/>
          </p:cNvSpPr>
          <p:nvPr>
            <p:ph type="sldNum" sz="quarter" idx="4294967295"/>
          </p:nvPr>
        </p:nvSpPr>
        <p:spPr bwMode="auto">
          <a:xfrm>
            <a:off x="457200" y="6356350"/>
            <a:ext cx="2133600" cy="365125"/>
          </a:xfrm>
          <a:prstGeom prst="rect">
            <a:avLst/>
          </a:prstGeom>
          <a:noFill/>
          <a:ln>
            <a:miter lim="800000"/>
            <a:headEnd/>
            <a:tailEnd/>
          </a:ln>
        </p:spPr>
        <p:txBody>
          <a:bodyPr/>
          <a:lstStyle/>
          <a:p>
            <a:pPr algn="l"/>
            <a:fld id="{8AC1117B-13F8-4807-9045-F5706CEFEAA1}" type="slidenum">
              <a:rPr lang="en-US" smtClean="0">
                <a:latin typeface="Arial" charset="0"/>
                <a:ea typeface="MS PGothic" pitchFamily="34" charset="-128"/>
                <a:cs typeface="Arial" charset="0"/>
              </a:rPr>
              <a:pPr algn="l"/>
              <a:t>15</a:t>
            </a:fld>
            <a:endParaRPr lang="en-US">
              <a:latin typeface="Arial" charset="0"/>
              <a:ea typeface="MS PGothic" pitchFamily="34" charset="-128"/>
              <a:cs typeface="Arial" charset="0"/>
            </a:endParaRPr>
          </a:p>
        </p:txBody>
      </p:sp>
      <p:sp>
        <p:nvSpPr>
          <p:cNvPr id="5" name="TextBox 4"/>
          <p:cNvSpPr txBox="1"/>
          <p:nvPr/>
        </p:nvSpPr>
        <p:spPr>
          <a:xfrm>
            <a:off x="990600" y="6440674"/>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18130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Three Criteria must be Met</a:t>
            </a:r>
          </a:p>
        </p:txBody>
      </p:sp>
      <p:sp>
        <p:nvSpPr>
          <p:cNvPr id="3" name="Content Placeholder 2"/>
          <p:cNvSpPr>
            <a:spLocks noGrp="1"/>
          </p:cNvSpPr>
          <p:nvPr>
            <p:ph sz="half" idx="1"/>
          </p:nvPr>
        </p:nvSpPr>
        <p:spPr>
          <a:xfrm>
            <a:off x="312005" y="1143000"/>
            <a:ext cx="8229600" cy="3886200"/>
          </a:xfrm>
        </p:spPr>
        <p:txBody>
          <a:bodyPr/>
          <a:lstStyle/>
          <a:p>
            <a:pPr>
              <a:buNone/>
            </a:pPr>
            <a:r>
              <a:rPr lang="en-US" sz="2400" dirty="0"/>
              <a:t>(i)…activity would not occur but for the authorization of the work or structures within WOUS (‘</a:t>
            </a:r>
            <a:r>
              <a:rPr lang="en-US" sz="2400" u="sng" dirty="0"/>
              <a:t>but for’ clause MUST NOT be used in isolation!</a:t>
            </a:r>
            <a:r>
              <a:rPr lang="en-US" sz="2400" dirty="0"/>
              <a:t>)</a:t>
            </a:r>
          </a:p>
          <a:p>
            <a:pPr>
              <a:buNone/>
            </a:pPr>
            <a:endParaRPr lang="en-US" sz="2400" dirty="0"/>
          </a:p>
          <a:p>
            <a:pPr>
              <a:buNone/>
            </a:pPr>
            <a:r>
              <a:rPr lang="en-US" sz="2400" dirty="0"/>
              <a:t>(ii)…activity must be integrally related to the work or structures to be authorized within WOUS. OR...the work or structures authorized must be essential to the completeness of the overall project and program.</a:t>
            </a:r>
          </a:p>
          <a:p>
            <a:pPr>
              <a:buNone/>
            </a:pPr>
            <a:endParaRPr lang="en-US" sz="2400" dirty="0"/>
          </a:p>
          <a:p>
            <a:pPr>
              <a:buNone/>
            </a:pPr>
            <a:r>
              <a:rPr lang="en-US" sz="2400" dirty="0"/>
              <a:t>(iii) Such activity must be directly associated (first order impact) with the work or structures to be authorized.</a:t>
            </a:r>
          </a:p>
          <a:p>
            <a:pPr>
              <a:buNone/>
            </a:pPr>
            <a:endParaRPr lang="en-US" sz="1000" dirty="0"/>
          </a:p>
          <a:p>
            <a:pPr>
              <a:buNone/>
            </a:pPr>
            <a:r>
              <a:rPr lang="en-US" sz="2000" dirty="0"/>
              <a:t>33 </a:t>
            </a:r>
            <a:r>
              <a:rPr lang="en-US" sz="2000" dirty="0" err="1"/>
              <a:t>CFR</a:t>
            </a:r>
            <a:r>
              <a:rPr lang="en-US" sz="2000" dirty="0"/>
              <a:t> 325 Appendix C Part 1(g) has several examples</a:t>
            </a:r>
            <a:r>
              <a:rPr lang="en-US" sz="2400" dirty="0"/>
              <a:t>.</a:t>
            </a:r>
          </a:p>
        </p:txBody>
      </p:sp>
      <p:sp>
        <p:nvSpPr>
          <p:cNvPr id="5" name="Slide Number Placeholder 4"/>
          <p:cNvSpPr>
            <a:spLocks noGrp="1"/>
          </p:cNvSpPr>
          <p:nvPr>
            <p:ph type="sldNum" sz="quarter" idx="10"/>
          </p:nvPr>
        </p:nvSpPr>
        <p:spPr/>
        <p:txBody>
          <a:bodyPr/>
          <a:lstStyle/>
          <a:p>
            <a:pPr>
              <a:defRPr/>
            </a:pPr>
            <a:fld id="{775E9190-CCCD-4537-835D-223DE16666F2}" type="slidenum">
              <a:rPr lang="en-US" smtClean="0"/>
              <a:pPr>
                <a:defRPr/>
              </a:pPr>
              <a:t>16</a:t>
            </a:fld>
            <a:endParaRPr lang="en-US" dirty="0"/>
          </a:p>
        </p:txBody>
      </p:sp>
      <p:sp>
        <p:nvSpPr>
          <p:cNvPr id="6" name="TextBox 5"/>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234661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450" y="165616"/>
            <a:ext cx="8803341" cy="1143000"/>
          </a:xfrm>
        </p:spPr>
        <p:txBody>
          <a:bodyPr/>
          <a:lstStyle/>
          <a:p>
            <a:r>
              <a:rPr lang="en-US" sz="3200" dirty="0"/>
              <a:t>What about impacts to Historic Properties </a:t>
            </a:r>
            <a:br>
              <a:rPr lang="en-US" sz="3200" dirty="0"/>
            </a:br>
            <a:r>
              <a:rPr lang="en-US" sz="3200" dirty="0"/>
              <a:t>that occur outside this Area</a:t>
            </a:r>
          </a:p>
        </p:txBody>
      </p:sp>
      <p:sp>
        <p:nvSpPr>
          <p:cNvPr id="3" name="Content Placeholder 2"/>
          <p:cNvSpPr>
            <a:spLocks noGrp="1"/>
          </p:cNvSpPr>
          <p:nvPr>
            <p:ph sz="half" idx="1"/>
          </p:nvPr>
        </p:nvSpPr>
        <p:spPr>
          <a:xfrm>
            <a:off x="35859" y="1581150"/>
            <a:ext cx="8839200" cy="4800600"/>
          </a:xfrm>
        </p:spPr>
        <p:txBody>
          <a:bodyPr/>
          <a:lstStyle/>
          <a:p>
            <a:pPr lvl="1" eaLnBrk="1" hangingPunct="1">
              <a:lnSpc>
                <a:spcPct val="80000"/>
              </a:lnSpc>
            </a:pPr>
            <a:r>
              <a:rPr lang="en-US" dirty="0"/>
              <a:t>The Corps must still evaluate effects these activities have on KNOWN historic properties outside the permit area.</a:t>
            </a:r>
          </a:p>
          <a:p>
            <a:pPr lvl="2">
              <a:lnSpc>
                <a:spcPct val="80000"/>
              </a:lnSpc>
            </a:pPr>
            <a:r>
              <a:rPr lang="en-US" sz="2400" dirty="0"/>
              <a:t>Visual, auditory, etc.</a:t>
            </a:r>
          </a:p>
          <a:p>
            <a:pPr marL="914400" lvl="2" indent="0">
              <a:lnSpc>
                <a:spcPct val="80000"/>
              </a:lnSpc>
              <a:buNone/>
            </a:pPr>
            <a:endParaRPr lang="en-US" sz="2400" dirty="0"/>
          </a:p>
          <a:p>
            <a:pPr lvl="1" eaLnBrk="1" hangingPunct="1">
              <a:lnSpc>
                <a:spcPct val="80000"/>
              </a:lnSpc>
            </a:pPr>
            <a:r>
              <a:rPr lang="en-US" dirty="0"/>
              <a:t>Part 5(f) - The Corps is not responsible for identifying or assessing potentially eligible historic properties outside the permit area.  Why?</a:t>
            </a:r>
          </a:p>
          <a:p>
            <a:pPr lvl="2">
              <a:lnSpc>
                <a:spcPct val="80000"/>
              </a:lnSpc>
            </a:pPr>
            <a:r>
              <a:rPr lang="en-US" dirty="0"/>
              <a:t>We lack legal authority to conduct or cause to be conducted field surveys outside of the permit area which is why we are limited to known historic properties.</a:t>
            </a:r>
            <a:endParaRPr lang="en-US" sz="400" dirty="0"/>
          </a:p>
        </p:txBody>
      </p:sp>
      <p:sp>
        <p:nvSpPr>
          <p:cNvPr id="5" name="Slide Number Placeholder 4"/>
          <p:cNvSpPr>
            <a:spLocks noGrp="1"/>
          </p:cNvSpPr>
          <p:nvPr>
            <p:ph type="sldNum" sz="quarter" idx="10"/>
          </p:nvPr>
        </p:nvSpPr>
        <p:spPr/>
        <p:txBody>
          <a:bodyPr/>
          <a:lstStyle/>
          <a:p>
            <a:fld id="{03F85364-E923-4CF6-B4E6-75CF9FA41B34}" type="slidenum">
              <a:rPr lang="en-US" smtClean="0"/>
              <a:pPr/>
              <a:t>17</a:t>
            </a:fld>
            <a:endParaRPr lang="en-US" dirty="0"/>
          </a:p>
        </p:txBody>
      </p:sp>
      <p:sp>
        <p:nvSpPr>
          <p:cNvPr id="6" name="TextBox 5"/>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97064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0584"/>
            <a:ext cx="8229600" cy="1143000"/>
          </a:xfrm>
        </p:spPr>
        <p:txBody>
          <a:bodyPr/>
          <a:lstStyle/>
          <a:p>
            <a:r>
              <a:rPr lang="en-US" sz="3200" dirty="0"/>
              <a:t>How does the Corps Review Area </a:t>
            </a:r>
            <a:br>
              <a:rPr lang="en-US" sz="3200" dirty="0"/>
            </a:br>
            <a:r>
              <a:rPr lang="en-US" sz="3200" dirty="0"/>
              <a:t>compare to APE?</a:t>
            </a:r>
          </a:p>
        </p:txBody>
      </p:sp>
      <p:sp>
        <p:nvSpPr>
          <p:cNvPr id="3" name="Content Placeholder 2"/>
          <p:cNvSpPr>
            <a:spLocks noGrp="1"/>
          </p:cNvSpPr>
          <p:nvPr>
            <p:ph sz="half" idx="1"/>
          </p:nvPr>
        </p:nvSpPr>
        <p:spPr>
          <a:xfrm>
            <a:off x="609600" y="1447800"/>
            <a:ext cx="8001000" cy="4876800"/>
          </a:xfrm>
        </p:spPr>
        <p:txBody>
          <a:bodyPr/>
          <a:lstStyle/>
          <a:p>
            <a:r>
              <a:rPr lang="en-US" sz="2000" dirty="0"/>
              <a:t>Area of Potential Effect - 36 CFR 800.16(d)  “the geographic area or areas within which an undertaking may </a:t>
            </a:r>
            <a:r>
              <a:rPr lang="en-US" sz="2000" u="sng" dirty="0"/>
              <a:t>directly or indirectly</a:t>
            </a:r>
            <a:r>
              <a:rPr lang="en-US" sz="2000" dirty="0"/>
              <a:t> (emphasis added) cause alterations in the character or use of historic properties, if any such properties exist.  The area of potential effects is </a:t>
            </a:r>
            <a:r>
              <a:rPr lang="en-US" sz="2000" u="sng" dirty="0"/>
              <a:t>influenced by the scale and nature of the undertaking</a:t>
            </a:r>
            <a:r>
              <a:rPr lang="en-US" sz="2000" dirty="0"/>
              <a:t> and may be different for different kinds of effects caused by the undertaking.” [emphasis added]</a:t>
            </a:r>
          </a:p>
          <a:p>
            <a:endParaRPr lang="en-US" sz="2000" dirty="0"/>
          </a:p>
          <a:p>
            <a:r>
              <a:rPr lang="en-US" sz="2000" dirty="0"/>
              <a:t>The Corps’ use of Permit Area and analysis of direct / indirect effects outside the permit area clearly meets this definition.    </a:t>
            </a:r>
          </a:p>
          <a:p>
            <a:pPr lvl="1"/>
            <a:endParaRPr lang="en-US" sz="1800" dirty="0"/>
          </a:p>
          <a:p>
            <a:pPr lvl="1"/>
            <a:r>
              <a:rPr lang="en-US" sz="1800" dirty="0"/>
              <a:t>APE  = permit area + areas directly / indirectly affected outside the permit area</a:t>
            </a:r>
          </a:p>
          <a:p>
            <a:pPr lvl="1"/>
            <a:r>
              <a:rPr lang="en-US" sz="1800" dirty="0"/>
              <a:t>The Corps review is the same under either set of procedures</a:t>
            </a:r>
          </a:p>
          <a:p>
            <a:pPr marL="0" indent="0">
              <a:buNone/>
            </a:pPr>
            <a:endParaRPr lang="en-US" sz="2000" dirty="0"/>
          </a:p>
          <a:p>
            <a:pPr marL="533400" indent="-533400" eaLnBrk="1" hangingPunct="1">
              <a:buFont typeface="Wingdings 2" pitchFamily="18" charset="2"/>
              <a:buNone/>
            </a:pPr>
            <a:r>
              <a:rPr lang="en-US" sz="1800" dirty="0"/>
              <a:t> </a:t>
            </a:r>
          </a:p>
        </p:txBody>
      </p:sp>
      <p:sp>
        <p:nvSpPr>
          <p:cNvPr id="4" name="Slide Number Placeholder 3"/>
          <p:cNvSpPr>
            <a:spLocks noGrp="1"/>
          </p:cNvSpPr>
          <p:nvPr>
            <p:ph type="sldNum" sz="quarter" idx="10"/>
          </p:nvPr>
        </p:nvSpPr>
        <p:spPr/>
        <p:txBody>
          <a:bodyPr/>
          <a:lstStyle/>
          <a:p>
            <a:fld id="{A81DA166-1322-4069-93D0-D1ABF8106AE9}" type="slidenum">
              <a:rPr lang="en-US" smtClean="0"/>
              <a:pPr/>
              <a:t>18</a:t>
            </a:fld>
            <a:endParaRPr lang="en-US" dirty="0"/>
          </a:p>
        </p:txBody>
      </p:sp>
      <p:sp>
        <p:nvSpPr>
          <p:cNvPr id="5" name="TextBox 4"/>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324099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79E2DAD-9EF2-4FDB-98CD-D90A96D52FA9}" type="slidenum">
              <a:rPr lang="en-US" smtClean="0"/>
              <a:pPr/>
              <a:t>19</a:t>
            </a:fld>
            <a:endParaRPr lang="en-US" dirty="0"/>
          </a:p>
        </p:txBody>
      </p:sp>
      <p:sp>
        <p:nvSpPr>
          <p:cNvPr id="6" name="TextBox 5"/>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67" y="1219200"/>
            <a:ext cx="7481276" cy="4731401"/>
          </a:xfrm>
          <a:prstGeom prst="rect">
            <a:avLst/>
          </a:prstGeom>
        </p:spPr>
      </p:pic>
      <p:sp>
        <p:nvSpPr>
          <p:cNvPr id="5" name="TextBox 4"/>
          <p:cNvSpPr txBox="1"/>
          <p:nvPr/>
        </p:nvSpPr>
        <p:spPr>
          <a:xfrm>
            <a:off x="686167" y="381000"/>
            <a:ext cx="4419600" cy="461665"/>
          </a:xfrm>
          <a:prstGeom prst="rect">
            <a:avLst/>
          </a:prstGeom>
          <a:noFill/>
        </p:spPr>
        <p:txBody>
          <a:bodyPr wrap="square" rtlCol="0">
            <a:spAutoFit/>
          </a:bodyPr>
          <a:lstStyle/>
          <a:p>
            <a:r>
              <a:rPr lang="en-US" sz="2400" b="1" dirty="0"/>
              <a:t>What’s the Permit Area?</a:t>
            </a:r>
          </a:p>
        </p:txBody>
      </p:sp>
      <p:sp>
        <p:nvSpPr>
          <p:cNvPr id="12" name="Freeform 11"/>
          <p:cNvSpPr/>
          <p:nvPr/>
        </p:nvSpPr>
        <p:spPr>
          <a:xfrm>
            <a:off x="617450" y="1680785"/>
            <a:ext cx="7487279" cy="3915618"/>
          </a:xfrm>
          <a:custGeom>
            <a:avLst/>
            <a:gdLst>
              <a:gd name="connsiteX0" fmla="*/ 56318 w 7487279"/>
              <a:gd name="connsiteY0" fmla="*/ 2678084 h 3915618"/>
              <a:gd name="connsiteX1" fmla="*/ 235073 w 7487279"/>
              <a:gd name="connsiteY1" fmla="*/ 773657 h 3915618"/>
              <a:gd name="connsiteX2" fmla="*/ 1933245 w 7487279"/>
              <a:gd name="connsiteY2" fmla="*/ 79263 h 3915618"/>
              <a:gd name="connsiteX3" fmla="*/ 4676445 w 7487279"/>
              <a:gd name="connsiteY3" fmla="*/ 148015 h 3915618"/>
              <a:gd name="connsiteX4" fmla="*/ 5666472 w 7487279"/>
              <a:gd name="connsiteY4" fmla="*/ 1261795 h 3915618"/>
              <a:gd name="connsiteX5" fmla="*/ 7220264 w 7487279"/>
              <a:gd name="connsiteY5" fmla="*/ 2093693 h 3915618"/>
              <a:gd name="connsiteX6" fmla="*/ 7474646 w 7487279"/>
              <a:gd name="connsiteY6" fmla="*/ 3915618 h 391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7279" h="3915618">
                <a:moveTo>
                  <a:pt x="56318" y="2678084"/>
                </a:moveTo>
                <a:cubicBezTo>
                  <a:pt x="-10715" y="1942439"/>
                  <a:pt x="-77748" y="1206794"/>
                  <a:pt x="235073" y="773657"/>
                </a:cubicBezTo>
                <a:cubicBezTo>
                  <a:pt x="547894" y="340520"/>
                  <a:pt x="1193016" y="183537"/>
                  <a:pt x="1933245" y="79263"/>
                </a:cubicBezTo>
                <a:cubicBezTo>
                  <a:pt x="2673474" y="-25011"/>
                  <a:pt x="4054241" y="-49074"/>
                  <a:pt x="4676445" y="148015"/>
                </a:cubicBezTo>
                <a:cubicBezTo>
                  <a:pt x="5298649" y="345104"/>
                  <a:pt x="5242502" y="937515"/>
                  <a:pt x="5666472" y="1261795"/>
                </a:cubicBezTo>
                <a:cubicBezTo>
                  <a:pt x="6090442" y="1586075"/>
                  <a:pt x="6918902" y="1651389"/>
                  <a:pt x="7220264" y="2093693"/>
                </a:cubicBezTo>
                <a:cubicBezTo>
                  <a:pt x="7521626" y="2535997"/>
                  <a:pt x="7498136" y="3225807"/>
                  <a:pt x="7474646" y="3915618"/>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148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229600" cy="1143000"/>
          </a:xfrm>
        </p:spPr>
        <p:txBody>
          <a:bodyPr/>
          <a:lstStyle/>
          <a:p>
            <a:pPr eaLnBrk="1" hangingPunct="1"/>
            <a:r>
              <a:rPr lang="en-US" sz="3200" b="1" dirty="0"/>
              <a:t>Regulatory Mission</a:t>
            </a:r>
          </a:p>
        </p:txBody>
      </p:sp>
      <p:sp>
        <p:nvSpPr>
          <p:cNvPr id="6148" name="Rectangle 3"/>
          <p:cNvSpPr>
            <a:spLocks noGrp="1" noChangeArrowheads="1"/>
          </p:cNvSpPr>
          <p:nvPr>
            <p:ph idx="1"/>
          </p:nvPr>
        </p:nvSpPr>
        <p:spPr>
          <a:xfrm>
            <a:off x="457200" y="1447800"/>
            <a:ext cx="8229600" cy="2420938"/>
          </a:xfrm>
        </p:spPr>
        <p:txBody>
          <a:bodyPr/>
          <a:lstStyle/>
          <a:p>
            <a:pPr eaLnBrk="1" hangingPunct="1">
              <a:buFont typeface="Wingdings" pitchFamily="2" charset="2"/>
              <a:buNone/>
              <a:defRPr/>
            </a:pPr>
            <a:r>
              <a:rPr lang="en-US" dirty="0">
                <a:ea typeface="ＭＳ Ｐゴシック" charset="0"/>
              </a:rPr>
              <a:t>   </a:t>
            </a:r>
            <a:r>
              <a:rPr lang="en-US" sz="3200" dirty="0">
                <a:latin typeface="+mj-lt"/>
                <a:ea typeface="ＭＳ Ｐゴシック" charset="0"/>
              </a:rPr>
              <a:t>To protect the Nation’s aquatic resources and navigation while allowing reasonable development through fair and balanced decisions. </a:t>
            </a:r>
          </a:p>
        </p:txBody>
      </p:sp>
      <p:pic>
        <p:nvPicPr>
          <p:cNvPr id="10244" name="Picture 4" descr="Seattle District"/>
          <p:cNvPicPr>
            <a:picLocks noChangeAspect="1" noChangeArrowheads="1"/>
          </p:cNvPicPr>
          <p:nvPr/>
        </p:nvPicPr>
        <p:blipFill>
          <a:blip r:embed="rId3" cstate="print"/>
          <a:srcRect/>
          <a:stretch>
            <a:fillRect/>
          </a:stretch>
        </p:blipFill>
        <p:spPr bwMode="auto">
          <a:xfrm>
            <a:off x="762000" y="3886200"/>
            <a:ext cx="7086600" cy="2209800"/>
          </a:xfrm>
          <a:prstGeom prst="rect">
            <a:avLst/>
          </a:prstGeom>
          <a:noFill/>
          <a:ln w="9525">
            <a:noFill/>
            <a:miter lim="800000"/>
            <a:headEnd/>
            <a:tailEnd/>
          </a:ln>
        </p:spPr>
      </p:pic>
      <p:sp>
        <p:nvSpPr>
          <p:cNvPr id="10245" name="Slide Number Placeholder 7"/>
          <p:cNvSpPr>
            <a:spLocks noGrp="1"/>
          </p:cNvSpPr>
          <p:nvPr>
            <p:ph type="sldNum" sz="quarter" idx="4294967295"/>
          </p:nvPr>
        </p:nvSpPr>
        <p:spPr bwMode="auto">
          <a:xfrm>
            <a:off x="4800600" y="6484186"/>
            <a:ext cx="2133600" cy="365125"/>
          </a:xfrm>
          <a:prstGeom prst="rect">
            <a:avLst/>
          </a:prstGeom>
          <a:noFill/>
          <a:ln>
            <a:miter lim="800000"/>
            <a:headEnd/>
            <a:tailEnd/>
          </a:ln>
        </p:spPr>
        <p:txBody>
          <a:bodyPr/>
          <a:lstStyle/>
          <a:p>
            <a:pPr algn="ctr"/>
            <a:fld id="{FB1196A5-5457-463C-8207-314F6AC0205C}" type="slidenum">
              <a:rPr lang="en-US" smtClean="0">
                <a:latin typeface="Arial" charset="0"/>
                <a:ea typeface="MS PGothic" pitchFamily="34" charset="-128"/>
                <a:cs typeface="Arial" charset="0"/>
              </a:rPr>
              <a:pPr algn="ctr"/>
              <a:t>2</a:t>
            </a:fld>
            <a:endParaRPr lang="en-US" dirty="0">
              <a:latin typeface="Arial" charset="0"/>
              <a:ea typeface="MS PGothic" pitchFamily="34" charset="-128"/>
              <a:cs typeface="Arial" charset="0"/>
            </a:endParaRPr>
          </a:p>
        </p:txBody>
      </p:sp>
      <p:sp>
        <p:nvSpPr>
          <p:cNvPr id="6" name="TextBox 5"/>
          <p:cNvSpPr txBox="1"/>
          <p:nvPr/>
        </p:nvSpPr>
        <p:spPr>
          <a:xfrm>
            <a:off x="158642" y="6475497"/>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13274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reeform 2"/>
          <p:cNvSpPr>
            <a:spLocks/>
          </p:cNvSpPr>
          <p:nvPr/>
        </p:nvSpPr>
        <p:spPr bwMode="auto">
          <a:xfrm>
            <a:off x="3586162" y="1543050"/>
            <a:ext cx="985838" cy="3358754"/>
          </a:xfrm>
          <a:custGeom>
            <a:avLst/>
            <a:gdLst/>
            <a:ahLst/>
            <a:cxnLst>
              <a:cxn ang="0">
                <a:pos x="312" y="3000"/>
              </a:cxn>
              <a:cxn ang="0">
                <a:pos x="348" y="2904"/>
              </a:cxn>
              <a:cxn ang="0">
                <a:pos x="348" y="2772"/>
              </a:cxn>
              <a:cxn ang="0">
                <a:pos x="264" y="2628"/>
              </a:cxn>
              <a:cxn ang="0">
                <a:pos x="216" y="2568"/>
              </a:cxn>
              <a:cxn ang="0">
                <a:pos x="156" y="2448"/>
              </a:cxn>
              <a:cxn ang="0">
                <a:pos x="108" y="2364"/>
              </a:cxn>
              <a:cxn ang="0">
                <a:pos x="48" y="2208"/>
              </a:cxn>
              <a:cxn ang="0">
                <a:pos x="0" y="2088"/>
              </a:cxn>
              <a:cxn ang="0">
                <a:pos x="24" y="1992"/>
              </a:cxn>
              <a:cxn ang="0">
                <a:pos x="120" y="1872"/>
              </a:cxn>
              <a:cxn ang="0">
                <a:pos x="180" y="1812"/>
              </a:cxn>
              <a:cxn ang="0">
                <a:pos x="252" y="1644"/>
              </a:cxn>
              <a:cxn ang="0">
                <a:pos x="264" y="1476"/>
              </a:cxn>
              <a:cxn ang="0">
                <a:pos x="264" y="1356"/>
              </a:cxn>
              <a:cxn ang="0">
                <a:pos x="240" y="1128"/>
              </a:cxn>
              <a:cxn ang="0">
                <a:pos x="324" y="876"/>
              </a:cxn>
              <a:cxn ang="0">
                <a:pos x="528" y="660"/>
              </a:cxn>
              <a:cxn ang="0">
                <a:pos x="552" y="672"/>
              </a:cxn>
              <a:cxn ang="0">
                <a:pos x="600" y="492"/>
              </a:cxn>
              <a:cxn ang="0">
                <a:pos x="588" y="384"/>
              </a:cxn>
              <a:cxn ang="0">
                <a:pos x="588" y="276"/>
              </a:cxn>
              <a:cxn ang="0">
                <a:pos x="576" y="120"/>
              </a:cxn>
              <a:cxn ang="0">
                <a:pos x="696" y="0"/>
              </a:cxn>
              <a:cxn ang="0">
                <a:pos x="756" y="240"/>
              </a:cxn>
              <a:cxn ang="0">
                <a:pos x="768" y="348"/>
              </a:cxn>
              <a:cxn ang="0">
                <a:pos x="780" y="480"/>
              </a:cxn>
              <a:cxn ang="0">
                <a:pos x="780" y="588"/>
              </a:cxn>
              <a:cxn ang="0">
                <a:pos x="768" y="672"/>
              </a:cxn>
              <a:cxn ang="0">
                <a:pos x="696" y="768"/>
              </a:cxn>
              <a:cxn ang="0">
                <a:pos x="540" y="936"/>
              </a:cxn>
              <a:cxn ang="0">
                <a:pos x="444" y="1032"/>
              </a:cxn>
              <a:cxn ang="0">
                <a:pos x="480" y="1140"/>
              </a:cxn>
              <a:cxn ang="0">
                <a:pos x="456" y="1260"/>
              </a:cxn>
              <a:cxn ang="0">
                <a:pos x="432" y="1380"/>
              </a:cxn>
              <a:cxn ang="0">
                <a:pos x="432" y="1512"/>
              </a:cxn>
              <a:cxn ang="0">
                <a:pos x="492" y="1512"/>
              </a:cxn>
              <a:cxn ang="0">
                <a:pos x="576" y="1464"/>
              </a:cxn>
              <a:cxn ang="0">
                <a:pos x="636" y="1356"/>
              </a:cxn>
              <a:cxn ang="0">
                <a:pos x="708" y="1212"/>
              </a:cxn>
              <a:cxn ang="0">
                <a:pos x="732" y="1128"/>
              </a:cxn>
              <a:cxn ang="0">
                <a:pos x="732" y="1056"/>
              </a:cxn>
              <a:cxn ang="0">
                <a:pos x="756" y="972"/>
              </a:cxn>
              <a:cxn ang="0">
                <a:pos x="780" y="984"/>
              </a:cxn>
              <a:cxn ang="0">
                <a:pos x="804" y="1068"/>
              </a:cxn>
              <a:cxn ang="0">
                <a:pos x="828" y="1200"/>
              </a:cxn>
              <a:cxn ang="0">
                <a:pos x="792" y="1308"/>
              </a:cxn>
              <a:cxn ang="0">
                <a:pos x="768" y="1392"/>
              </a:cxn>
              <a:cxn ang="0">
                <a:pos x="696" y="1476"/>
              </a:cxn>
              <a:cxn ang="0">
                <a:pos x="648" y="1548"/>
              </a:cxn>
              <a:cxn ang="0">
                <a:pos x="552" y="1644"/>
              </a:cxn>
              <a:cxn ang="0">
                <a:pos x="444" y="1728"/>
              </a:cxn>
              <a:cxn ang="0">
                <a:pos x="420" y="1848"/>
              </a:cxn>
              <a:cxn ang="0">
                <a:pos x="360" y="1956"/>
              </a:cxn>
              <a:cxn ang="0">
                <a:pos x="312" y="2064"/>
              </a:cxn>
              <a:cxn ang="0">
                <a:pos x="252" y="2160"/>
              </a:cxn>
              <a:cxn ang="0">
                <a:pos x="288" y="2268"/>
              </a:cxn>
              <a:cxn ang="0">
                <a:pos x="360" y="2388"/>
              </a:cxn>
              <a:cxn ang="0">
                <a:pos x="444" y="2520"/>
              </a:cxn>
              <a:cxn ang="0">
                <a:pos x="528" y="2808"/>
              </a:cxn>
              <a:cxn ang="0">
                <a:pos x="468" y="2988"/>
              </a:cxn>
              <a:cxn ang="0">
                <a:pos x="312" y="3000"/>
              </a:cxn>
            </a:cxnLst>
            <a:rect l="0" t="0" r="r" b="b"/>
            <a:pathLst>
              <a:path w="829" h="3001">
                <a:moveTo>
                  <a:pt x="312" y="3000"/>
                </a:moveTo>
                <a:lnTo>
                  <a:pt x="348" y="2904"/>
                </a:lnTo>
                <a:lnTo>
                  <a:pt x="348" y="2772"/>
                </a:lnTo>
                <a:lnTo>
                  <a:pt x="264" y="2628"/>
                </a:lnTo>
                <a:lnTo>
                  <a:pt x="216" y="2568"/>
                </a:lnTo>
                <a:lnTo>
                  <a:pt x="156" y="2448"/>
                </a:lnTo>
                <a:lnTo>
                  <a:pt x="108" y="2364"/>
                </a:lnTo>
                <a:lnTo>
                  <a:pt x="48" y="2208"/>
                </a:lnTo>
                <a:lnTo>
                  <a:pt x="0" y="2088"/>
                </a:lnTo>
                <a:lnTo>
                  <a:pt x="24" y="1992"/>
                </a:lnTo>
                <a:lnTo>
                  <a:pt x="120" y="1872"/>
                </a:lnTo>
                <a:lnTo>
                  <a:pt x="180" y="1812"/>
                </a:lnTo>
                <a:lnTo>
                  <a:pt x="252" y="1644"/>
                </a:lnTo>
                <a:lnTo>
                  <a:pt x="264" y="1476"/>
                </a:lnTo>
                <a:lnTo>
                  <a:pt x="264" y="1356"/>
                </a:lnTo>
                <a:lnTo>
                  <a:pt x="240" y="1128"/>
                </a:lnTo>
                <a:lnTo>
                  <a:pt x="324" y="876"/>
                </a:lnTo>
                <a:lnTo>
                  <a:pt x="528" y="660"/>
                </a:lnTo>
                <a:lnTo>
                  <a:pt x="552" y="672"/>
                </a:lnTo>
                <a:lnTo>
                  <a:pt x="600" y="492"/>
                </a:lnTo>
                <a:lnTo>
                  <a:pt x="588" y="384"/>
                </a:lnTo>
                <a:lnTo>
                  <a:pt x="588" y="276"/>
                </a:lnTo>
                <a:lnTo>
                  <a:pt x="576" y="120"/>
                </a:lnTo>
                <a:lnTo>
                  <a:pt x="696" y="0"/>
                </a:lnTo>
                <a:lnTo>
                  <a:pt x="756" y="240"/>
                </a:lnTo>
                <a:lnTo>
                  <a:pt x="768" y="348"/>
                </a:lnTo>
                <a:lnTo>
                  <a:pt x="780" y="480"/>
                </a:lnTo>
                <a:lnTo>
                  <a:pt x="780" y="588"/>
                </a:lnTo>
                <a:lnTo>
                  <a:pt x="768" y="672"/>
                </a:lnTo>
                <a:lnTo>
                  <a:pt x="696" y="768"/>
                </a:lnTo>
                <a:lnTo>
                  <a:pt x="540" y="936"/>
                </a:lnTo>
                <a:lnTo>
                  <a:pt x="444" y="1032"/>
                </a:lnTo>
                <a:lnTo>
                  <a:pt x="480" y="1140"/>
                </a:lnTo>
                <a:lnTo>
                  <a:pt x="456" y="1260"/>
                </a:lnTo>
                <a:lnTo>
                  <a:pt x="432" y="1380"/>
                </a:lnTo>
                <a:lnTo>
                  <a:pt x="432" y="1512"/>
                </a:lnTo>
                <a:lnTo>
                  <a:pt x="492" y="1512"/>
                </a:lnTo>
                <a:lnTo>
                  <a:pt x="576" y="1464"/>
                </a:lnTo>
                <a:lnTo>
                  <a:pt x="636" y="1356"/>
                </a:lnTo>
                <a:lnTo>
                  <a:pt x="708" y="1212"/>
                </a:lnTo>
                <a:lnTo>
                  <a:pt x="732" y="1128"/>
                </a:lnTo>
                <a:lnTo>
                  <a:pt x="732" y="1056"/>
                </a:lnTo>
                <a:lnTo>
                  <a:pt x="756" y="972"/>
                </a:lnTo>
                <a:lnTo>
                  <a:pt x="780" y="984"/>
                </a:lnTo>
                <a:lnTo>
                  <a:pt x="804" y="1068"/>
                </a:lnTo>
                <a:lnTo>
                  <a:pt x="828" y="1200"/>
                </a:lnTo>
                <a:lnTo>
                  <a:pt x="792" y="1308"/>
                </a:lnTo>
                <a:lnTo>
                  <a:pt x="768" y="1392"/>
                </a:lnTo>
                <a:lnTo>
                  <a:pt x="696" y="1476"/>
                </a:lnTo>
                <a:lnTo>
                  <a:pt x="648" y="1548"/>
                </a:lnTo>
                <a:lnTo>
                  <a:pt x="552" y="1644"/>
                </a:lnTo>
                <a:lnTo>
                  <a:pt x="444" y="1728"/>
                </a:lnTo>
                <a:lnTo>
                  <a:pt x="420" y="1848"/>
                </a:lnTo>
                <a:lnTo>
                  <a:pt x="360" y="1956"/>
                </a:lnTo>
                <a:lnTo>
                  <a:pt x="312" y="2064"/>
                </a:lnTo>
                <a:lnTo>
                  <a:pt x="252" y="2160"/>
                </a:lnTo>
                <a:lnTo>
                  <a:pt x="288" y="2268"/>
                </a:lnTo>
                <a:lnTo>
                  <a:pt x="360" y="2388"/>
                </a:lnTo>
                <a:lnTo>
                  <a:pt x="444" y="2520"/>
                </a:lnTo>
                <a:lnTo>
                  <a:pt x="528" y="2808"/>
                </a:lnTo>
                <a:lnTo>
                  <a:pt x="468" y="2988"/>
                </a:lnTo>
                <a:lnTo>
                  <a:pt x="312" y="3000"/>
                </a:lnTo>
              </a:path>
            </a:pathLst>
          </a:custGeom>
          <a:solidFill>
            <a:srgbClr val="008000"/>
          </a:solidFill>
          <a:ln w="12700" cap="rnd" cmpd="sng">
            <a:solidFill>
              <a:schemeClr val="accent2"/>
            </a:solidFill>
            <a:prstDash val="solid"/>
            <a:round/>
            <a:headEnd/>
            <a:tailEnd/>
          </a:ln>
          <a:effectLst/>
        </p:spPr>
        <p:txBody>
          <a:bodyPr/>
          <a:lstStyle/>
          <a:p>
            <a:endParaRPr lang="en-US" sz="1800" dirty="0"/>
          </a:p>
        </p:txBody>
      </p:sp>
      <p:sp>
        <p:nvSpPr>
          <p:cNvPr id="95235" name="Freeform 3"/>
          <p:cNvSpPr>
            <a:spLocks/>
          </p:cNvSpPr>
          <p:nvPr/>
        </p:nvSpPr>
        <p:spPr bwMode="auto">
          <a:xfrm>
            <a:off x="3686175" y="1485900"/>
            <a:ext cx="701279" cy="3544491"/>
          </a:xfrm>
          <a:custGeom>
            <a:avLst/>
            <a:gdLst/>
            <a:ahLst/>
            <a:cxnLst>
              <a:cxn ang="0">
                <a:pos x="216" y="2892"/>
              </a:cxn>
              <a:cxn ang="0">
                <a:pos x="300" y="2772"/>
              </a:cxn>
              <a:cxn ang="0">
                <a:pos x="300" y="2592"/>
              </a:cxn>
              <a:cxn ang="0">
                <a:pos x="216" y="2376"/>
              </a:cxn>
              <a:cxn ang="0">
                <a:pos x="132" y="2232"/>
              </a:cxn>
              <a:cxn ang="0">
                <a:pos x="24" y="1944"/>
              </a:cxn>
              <a:cxn ang="0">
                <a:pos x="132" y="1836"/>
              </a:cxn>
              <a:cxn ang="0">
                <a:pos x="204" y="1692"/>
              </a:cxn>
              <a:cxn ang="0">
                <a:pos x="144" y="1296"/>
              </a:cxn>
              <a:cxn ang="0">
                <a:pos x="156" y="984"/>
              </a:cxn>
              <a:cxn ang="0">
                <a:pos x="316" y="712"/>
              </a:cxn>
              <a:cxn ang="0">
                <a:pos x="444" y="636"/>
              </a:cxn>
              <a:cxn ang="0">
                <a:pos x="588" y="324"/>
              </a:cxn>
              <a:cxn ang="0">
                <a:pos x="564" y="24"/>
              </a:cxn>
              <a:cxn ang="0">
                <a:pos x="564" y="0"/>
              </a:cxn>
              <a:cxn ang="0">
                <a:pos x="576" y="108"/>
              </a:cxn>
              <a:cxn ang="0">
                <a:pos x="576" y="204"/>
              </a:cxn>
              <a:cxn ang="0">
                <a:pos x="588" y="300"/>
              </a:cxn>
              <a:cxn ang="0">
                <a:pos x="512" y="564"/>
              </a:cxn>
              <a:cxn ang="0">
                <a:pos x="388" y="800"/>
              </a:cxn>
              <a:cxn ang="0">
                <a:pos x="396" y="1000"/>
              </a:cxn>
              <a:cxn ang="0">
                <a:pos x="372" y="1404"/>
              </a:cxn>
              <a:cxn ang="0">
                <a:pos x="360" y="1776"/>
              </a:cxn>
              <a:cxn ang="0">
                <a:pos x="204" y="1824"/>
              </a:cxn>
              <a:cxn ang="0">
                <a:pos x="84" y="1932"/>
              </a:cxn>
              <a:cxn ang="0">
                <a:pos x="36" y="2064"/>
              </a:cxn>
              <a:cxn ang="0">
                <a:pos x="144" y="2184"/>
              </a:cxn>
              <a:cxn ang="0">
                <a:pos x="264" y="2400"/>
              </a:cxn>
              <a:cxn ang="0">
                <a:pos x="348" y="2592"/>
              </a:cxn>
              <a:cxn ang="0">
                <a:pos x="336" y="2808"/>
              </a:cxn>
              <a:cxn ang="0">
                <a:pos x="240" y="2952"/>
              </a:cxn>
              <a:cxn ang="0">
                <a:pos x="12" y="2976"/>
              </a:cxn>
            </a:cxnLst>
            <a:rect l="0" t="0" r="r" b="b"/>
            <a:pathLst>
              <a:path w="589" h="2977">
                <a:moveTo>
                  <a:pt x="12" y="2976"/>
                </a:moveTo>
                <a:lnTo>
                  <a:pt x="216" y="2892"/>
                </a:lnTo>
                <a:lnTo>
                  <a:pt x="252" y="2856"/>
                </a:lnTo>
                <a:lnTo>
                  <a:pt x="300" y="2772"/>
                </a:lnTo>
                <a:lnTo>
                  <a:pt x="300" y="2688"/>
                </a:lnTo>
                <a:lnTo>
                  <a:pt x="300" y="2592"/>
                </a:lnTo>
                <a:lnTo>
                  <a:pt x="264" y="2472"/>
                </a:lnTo>
                <a:lnTo>
                  <a:pt x="216" y="2376"/>
                </a:lnTo>
                <a:lnTo>
                  <a:pt x="168" y="2292"/>
                </a:lnTo>
                <a:lnTo>
                  <a:pt x="132" y="2232"/>
                </a:lnTo>
                <a:lnTo>
                  <a:pt x="0" y="2052"/>
                </a:lnTo>
                <a:lnTo>
                  <a:pt x="24" y="1944"/>
                </a:lnTo>
                <a:lnTo>
                  <a:pt x="60" y="1896"/>
                </a:lnTo>
                <a:lnTo>
                  <a:pt x="132" y="1836"/>
                </a:lnTo>
                <a:lnTo>
                  <a:pt x="180" y="1788"/>
                </a:lnTo>
                <a:lnTo>
                  <a:pt x="204" y="1692"/>
                </a:lnTo>
                <a:lnTo>
                  <a:pt x="132" y="1632"/>
                </a:lnTo>
                <a:lnTo>
                  <a:pt x="144" y="1296"/>
                </a:lnTo>
                <a:lnTo>
                  <a:pt x="156" y="1152"/>
                </a:lnTo>
                <a:lnTo>
                  <a:pt x="156" y="984"/>
                </a:lnTo>
                <a:lnTo>
                  <a:pt x="228" y="800"/>
                </a:lnTo>
                <a:lnTo>
                  <a:pt x="316" y="712"/>
                </a:lnTo>
                <a:lnTo>
                  <a:pt x="372" y="708"/>
                </a:lnTo>
                <a:lnTo>
                  <a:pt x="444" y="636"/>
                </a:lnTo>
                <a:lnTo>
                  <a:pt x="576" y="420"/>
                </a:lnTo>
                <a:lnTo>
                  <a:pt x="588" y="324"/>
                </a:lnTo>
                <a:lnTo>
                  <a:pt x="576" y="156"/>
                </a:lnTo>
                <a:lnTo>
                  <a:pt x="564" y="24"/>
                </a:lnTo>
                <a:lnTo>
                  <a:pt x="564" y="72"/>
                </a:lnTo>
                <a:lnTo>
                  <a:pt x="564" y="0"/>
                </a:lnTo>
                <a:lnTo>
                  <a:pt x="564" y="72"/>
                </a:lnTo>
                <a:lnTo>
                  <a:pt x="576" y="108"/>
                </a:lnTo>
                <a:lnTo>
                  <a:pt x="588" y="144"/>
                </a:lnTo>
                <a:lnTo>
                  <a:pt x="576" y="204"/>
                </a:lnTo>
                <a:lnTo>
                  <a:pt x="576" y="204"/>
                </a:lnTo>
                <a:lnTo>
                  <a:pt x="588" y="300"/>
                </a:lnTo>
                <a:lnTo>
                  <a:pt x="580" y="420"/>
                </a:lnTo>
                <a:lnTo>
                  <a:pt x="512" y="564"/>
                </a:lnTo>
                <a:lnTo>
                  <a:pt x="384" y="720"/>
                </a:lnTo>
                <a:lnTo>
                  <a:pt x="388" y="800"/>
                </a:lnTo>
                <a:lnTo>
                  <a:pt x="360" y="936"/>
                </a:lnTo>
                <a:lnTo>
                  <a:pt x="396" y="1000"/>
                </a:lnTo>
                <a:lnTo>
                  <a:pt x="352" y="1248"/>
                </a:lnTo>
                <a:lnTo>
                  <a:pt x="372" y="1404"/>
                </a:lnTo>
                <a:lnTo>
                  <a:pt x="372" y="1560"/>
                </a:lnTo>
                <a:lnTo>
                  <a:pt x="360" y="1776"/>
                </a:lnTo>
                <a:lnTo>
                  <a:pt x="240" y="1716"/>
                </a:lnTo>
                <a:lnTo>
                  <a:pt x="204" y="1824"/>
                </a:lnTo>
                <a:lnTo>
                  <a:pt x="156" y="1884"/>
                </a:lnTo>
                <a:lnTo>
                  <a:pt x="84" y="1932"/>
                </a:lnTo>
                <a:lnTo>
                  <a:pt x="48" y="1980"/>
                </a:lnTo>
                <a:lnTo>
                  <a:pt x="36" y="2064"/>
                </a:lnTo>
                <a:lnTo>
                  <a:pt x="84" y="2112"/>
                </a:lnTo>
                <a:lnTo>
                  <a:pt x="144" y="2184"/>
                </a:lnTo>
                <a:lnTo>
                  <a:pt x="192" y="2268"/>
                </a:lnTo>
                <a:lnTo>
                  <a:pt x="264" y="2400"/>
                </a:lnTo>
                <a:lnTo>
                  <a:pt x="324" y="2484"/>
                </a:lnTo>
                <a:lnTo>
                  <a:pt x="348" y="2592"/>
                </a:lnTo>
                <a:lnTo>
                  <a:pt x="360" y="2724"/>
                </a:lnTo>
                <a:lnTo>
                  <a:pt x="336" y="2808"/>
                </a:lnTo>
                <a:lnTo>
                  <a:pt x="300" y="2904"/>
                </a:lnTo>
                <a:lnTo>
                  <a:pt x="240" y="2952"/>
                </a:lnTo>
                <a:lnTo>
                  <a:pt x="192" y="2964"/>
                </a:lnTo>
                <a:lnTo>
                  <a:pt x="12" y="2976"/>
                </a:lnTo>
              </a:path>
            </a:pathLst>
          </a:custGeom>
          <a:solidFill>
            <a:srgbClr val="3366FF"/>
          </a:solidFill>
          <a:ln w="12700" cap="rnd" cmpd="sng">
            <a:solidFill>
              <a:schemeClr val="accent1"/>
            </a:solidFill>
            <a:prstDash val="solid"/>
            <a:round/>
            <a:headEnd/>
            <a:tailEnd/>
          </a:ln>
          <a:effectLst/>
        </p:spPr>
        <p:txBody>
          <a:bodyPr/>
          <a:lstStyle/>
          <a:p>
            <a:endParaRPr lang="en-US" sz="1800" dirty="0"/>
          </a:p>
        </p:txBody>
      </p:sp>
      <p:sp>
        <p:nvSpPr>
          <p:cNvPr id="95236" name="Freeform 4"/>
          <p:cNvSpPr>
            <a:spLocks/>
          </p:cNvSpPr>
          <p:nvPr/>
        </p:nvSpPr>
        <p:spPr bwMode="auto">
          <a:xfrm>
            <a:off x="5900737" y="1800225"/>
            <a:ext cx="358379" cy="358379"/>
          </a:xfrm>
          <a:custGeom>
            <a:avLst/>
            <a:gdLst/>
            <a:ahLst/>
            <a:cxnLst>
              <a:cxn ang="0">
                <a:pos x="84" y="12"/>
              </a:cxn>
              <a:cxn ang="0">
                <a:pos x="24" y="120"/>
              </a:cxn>
              <a:cxn ang="0">
                <a:pos x="0" y="204"/>
              </a:cxn>
              <a:cxn ang="0">
                <a:pos x="48" y="264"/>
              </a:cxn>
              <a:cxn ang="0">
                <a:pos x="96" y="300"/>
              </a:cxn>
              <a:cxn ang="0">
                <a:pos x="168" y="288"/>
              </a:cxn>
              <a:cxn ang="0">
                <a:pos x="228" y="264"/>
              </a:cxn>
              <a:cxn ang="0">
                <a:pos x="276" y="264"/>
              </a:cxn>
              <a:cxn ang="0">
                <a:pos x="300" y="228"/>
              </a:cxn>
              <a:cxn ang="0">
                <a:pos x="300" y="180"/>
              </a:cxn>
              <a:cxn ang="0">
                <a:pos x="264" y="96"/>
              </a:cxn>
              <a:cxn ang="0">
                <a:pos x="240" y="48"/>
              </a:cxn>
              <a:cxn ang="0">
                <a:pos x="204" y="0"/>
              </a:cxn>
              <a:cxn ang="0">
                <a:pos x="84" y="12"/>
              </a:cxn>
            </a:cxnLst>
            <a:rect l="0" t="0" r="r" b="b"/>
            <a:pathLst>
              <a:path w="301" h="301">
                <a:moveTo>
                  <a:pt x="84" y="12"/>
                </a:moveTo>
                <a:lnTo>
                  <a:pt x="24" y="120"/>
                </a:lnTo>
                <a:lnTo>
                  <a:pt x="0" y="204"/>
                </a:lnTo>
                <a:lnTo>
                  <a:pt x="48" y="264"/>
                </a:lnTo>
                <a:lnTo>
                  <a:pt x="96" y="300"/>
                </a:lnTo>
                <a:lnTo>
                  <a:pt x="168" y="288"/>
                </a:lnTo>
                <a:lnTo>
                  <a:pt x="228" y="264"/>
                </a:lnTo>
                <a:lnTo>
                  <a:pt x="276" y="264"/>
                </a:lnTo>
                <a:lnTo>
                  <a:pt x="300" y="228"/>
                </a:lnTo>
                <a:lnTo>
                  <a:pt x="300" y="180"/>
                </a:lnTo>
                <a:lnTo>
                  <a:pt x="264" y="96"/>
                </a:lnTo>
                <a:lnTo>
                  <a:pt x="240" y="48"/>
                </a:lnTo>
                <a:lnTo>
                  <a:pt x="204" y="0"/>
                </a:lnTo>
                <a:lnTo>
                  <a:pt x="84" y="12"/>
                </a:lnTo>
              </a:path>
            </a:pathLst>
          </a:custGeom>
          <a:solidFill>
            <a:srgbClr val="008000"/>
          </a:solidFill>
          <a:ln w="12700" cap="rnd" cmpd="sng">
            <a:solidFill>
              <a:schemeClr val="accent2"/>
            </a:solidFill>
            <a:prstDash val="solid"/>
            <a:round/>
            <a:headEnd/>
            <a:tailEnd/>
          </a:ln>
          <a:effectLst/>
        </p:spPr>
        <p:txBody>
          <a:bodyPr/>
          <a:lstStyle/>
          <a:p>
            <a:endParaRPr lang="en-US" sz="1800" dirty="0"/>
          </a:p>
        </p:txBody>
      </p:sp>
      <p:sp>
        <p:nvSpPr>
          <p:cNvPr id="95237" name="Freeform 5"/>
          <p:cNvSpPr>
            <a:spLocks/>
          </p:cNvSpPr>
          <p:nvPr/>
        </p:nvSpPr>
        <p:spPr bwMode="auto">
          <a:xfrm>
            <a:off x="5129213" y="2471738"/>
            <a:ext cx="458391" cy="486966"/>
          </a:xfrm>
          <a:custGeom>
            <a:avLst/>
            <a:gdLst/>
            <a:ahLst/>
            <a:cxnLst>
              <a:cxn ang="0">
                <a:pos x="276" y="0"/>
              </a:cxn>
              <a:cxn ang="0">
                <a:pos x="192" y="84"/>
              </a:cxn>
              <a:cxn ang="0">
                <a:pos x="60" y="120"/>
              </a:cxn>
              <a:cxn ang="0">
                <a:pos x="0" y="192"/>
              </a:cxn>
              <a:cxn ang="0">
                <a:pos x="12" y="300"/>
              </a:cxn>
              <a:cxn ang="0">
                <a:pos x="72" y="384"/>
              </a:cxn>
              <a:cxn ang="0">
                <a:pos x="180" y="408"/>
              </a:cxn>
              <a:cxn ang="0">
                <a:pos x="276" y="360"/>
              </a:cxn>
              <a:cxn ang="0">
                <a:pos x="348" y="240"/>
              </a:cxn>
              <a:cxn ang="0">
                <a:pos x="384" y="132"/>
              </a:cxn>
              <a:cxn ang="0">
                <a:pos x="348" y="48"/>
              </a:cxn>
              <a:cxn ang="0">
                <a:pos x="276" y="0"/>
              </a:cxn>
            </a:cxnLst>
            <a:rect l="0" t="0" r="r" b="b"/>
            <a:pathLst>
              <a:path w="385" h="409">
                <a:moveTo>
                  <a:pt x="276" y="0"/>
                </a:moveTo>
                <a:lnTo>
                  <a:pt x="192" y="84"/>
                </a:lnTo>
                <a:lnTo>
                  <a:pt x="60" y="120"/>
                </a:lnTo>
                <a:lnTo>
                  <a:pt x="0" y="192"/>
                </a:lnTo>
                <a:lnTo>
                  <a:pt x="12" y="300"/>
                </a:lnTo>
                <a:lnTo>
                  <a:pt x="72" y="384"/>
                </a:lnTo>
                <a:lnTo>
                  <a:pt x="180" y="408"/>
                </a:lnTo>
                <a:lnTo>
                  <a:pt x="276" y="360"/>
                </a:lnTo>
                <a:lnTo>
                  <a:pt x="348" y="240"/>
                </a:lnTo>
                <a:lnTo>
                  <a:pt x="384" y="132"/>
                </a:lnTo>
                <a:lnTo>
                  <a:pt x="348" y="48"/>
                </a:lnTo>
                <a:lnTo>
                  <a:pt x="276" y="0"/>
                </a:lnTo>
              </a:path>
            </a:pathLst>
          </a:custGeom>
          <a:solidFill>
            <a:srgbClr val="008000"/>
          </a:solidFill>
          <a:ln w="12700" cap="rnd" cmpd="sng">
            <a:solidFill>
              <a:srgbClr val="3366FF"/>
            </a:solidFill>
            <a:prstDash val="solid"/>
            <a:round/>
            <a:headEnd/>
            <a:tailEnd/>
          </a:ln>
          <a:effectLst/>
        </p:spPr>
        <p:txBody>
          <a:bodyPr/>
          <a:lstStyle/>
          <a:p>
            <a:endParaRPr lang="en-US" sz="1800" dirty="0"/>
          </a:p>
        </p:txBody>
      </p:sp>
      <p:sp>
        <p:nvSpPr>
          <p:cNvPr id="95238" name="Freeform 6"/>
          <p:cNvSpPr>
            <a:spLocks/>
          </p:cNvSpPr>
          <p:nvPr/>
        </p:nvSpPr>
        <p:spPr bwMode="auto">
          <a:xfrm>
            <a:off x="5400675" y="4371975"/>
            <a:ext cx="386954" cy="458391"/>
          </a:xfrm>
          <a:custGeom>
            <a:avLst/>
            <a:gdLst/>
            <a:ahLst/>
            <a:cxnLst>
              <a:cxn ang="0">
                <a:pos x="264" y="0"/>
              </a:cxn>
              <a:cxn ang="0">
                <a:pos x="156" y="36"/>
              </a:cxn>
              <a:cxn ang="0">
                <a:pos x="72" y="48"/>
              </a:cxn>
              <a:cxn ang="0">
                <a:pos x="12" y="120"/>
              </a:cxn>
              <a:cxn ang="0">
                <a:pos x="0" y="240"/>
              </a:cxn>
              <a:cxn ang="0">
                <a:pos x="12" y="312"/>
              </a:cxn>
              <a:cxn ang="0">
                <a:pos x="96" y="372"/>
              </a:cxn>
              <a:cxn ang="0">
                <a:pos x="156" y="384"/>
              </a:cxn>
              <a:cxn ang="0">
                <a:pos x="228" y="348"/>
              </a:cxn>
              <a:cxn ang="0">
                <a:pos x="276" y="252"/>
              </a:cxn>
              <a:cxn ang="0">
                <a:pos x="324" y="132"/>
              </a:cxn>
              <a:cxn ang="0">
                <a:pos x="324" y="48"/>
              </a:cxn>
              <a:cxn ang="0">
                <a:pos x="264" y="0"/>
              </a:cxn>
            </a:cxnLst>
            <a:rect l="0" t="0" r="r" b="b"/>
            <a:pathLst>
              <a:path w="325" h="385">
                <a:moveTo>
                  <a:pt x="264" y="0"/>
                </a:moveTo>
                <a:lnTo>
                  <a:pt x="156" y="36"/>
                </a:lnTo>
                <a:lnTo>
                  <a:pt x="72" y="48"/>
                </a:lnTo>
                <a:lnTo>
                  <a:pt x="12" y="120"/>
                </a:lnTo>
                <a:lnTo>
                  <a:pt x="0" y="240"/>
                </a:lnTo>
                <a:lnTo>
                  <a:pt x="12" y="312"/>
                </a:lnTo>
                <a:lnTo>
                  <a:pt x="96" y="372"/>
                </a:lnTo>
                <a:lnTo>
                  <a:pt x="156" y="384"/>
                </a:lnTo>
                <a:lnTo>
                  <a:pt x="228" y="348"/>
                </a:lnTo>
                <a:lnTo>
                  <a:pt x="276" y="252"/>
                </a:lnTo>
                <a:lnTo>
                  <a:pt x="324" y="132"/>
                </a:lnTo>
                <a:lnTo>
                  <a:pt x="324" y="48"/>
                </a:lnTo>
                <a:lnTo>
                  <a:pt x="264" y="0"/>
                </a:lnTo>
              </a:path>
            </a:pathLst>
          </a:custGeom>
          <a:solidFill>
            <a:srgbClr val="008000"/>
          </a:solidFill>
          <a:ln w="12700" cap="rnd" cmpd="sng">
            <a:solidFill>
              <a:schemeClr val="accent2"/>
            </a:solidFill>
            <a:prstDash val="solid"/>
            <a:round/>
            <a:headEnd/>
            <a:tailEnd/>
          </a:ln>
          <a:effectLst/>
        </p:spPr>
        <p:txBody>
          <a:bodyPr/>
          <a:lstStyle/>
          <a:p>
            <a:endParaRPr lang="en-US" sz="1800" dirty="0"/>
          </a:p>
        </p:txBody>
      </p:sp>
      <p:sp>
        <p:nvSpPr>
          <p:cNvPr id="95239" name="Freeform 7"/>
          <p:cNvSpPr>
            <a:spLocks/>
          </p:cNvSpPr>
          <p:nvPr/>
        </p:nvSpPr>
        <p:spPr bwMode="auto">
          <a:xfrm>
            <a:off x="6415087" y="2971800"/>
            <a:ext cx="615554" cy="1544241"/>
          </a:xfrm>
          <a:custGeom>
            <a:avLst/>
            <a:gdLst/>
            <a:ahLst/>
            <a:cxnLst>
              <a:cxn ang="0">
                <a:pos x="240" y="1296"/>
              </a:cxn>
              <a:cxn ang="0">
                <a:pos x="216" y="1224"/>
              </a:cxn>
              <a:cxn ang="0">
                <a:pos x="180" y="1152"/>
              </a:cxn>
              <a:cxn ang="0">
                <a:pos x="156" y="1056"/>
              </a:cxn>
              <a:cxn ang="0">
                <a:pos x="144" y="984"/>
              </a:cxn>
              <a:cxn ang="0">
                <a:pos x="132" y="912"/>
              </a:cxn>
              <a:cxn ang="0">
                <a:pos x="132" y="816"/>
              </a:cxn>
              <a:cxn ang="0">
                <a:pos x="72" y="732"/>
              </a:cxn>
              <a:cxn ang="0">
                <a:pos x="72" y="648"/>
              </a:cxn>
              <a:cxn ang="0">
                <a:pos x="36" y="552"/>
              </a:cxn>
              <a:cxn ang="0">
                <a:pos x="24" y="456"/>
              </a:cxn>
              <a:cxn ang="0">
                <a:pos x="12" y="372"/>
              </a:cxn>
              <a:cxn ang="0">
                <a:pos x="36" y="288"/>
              </a:cxn>
              <a:cxn ang="0">
                <a:pos x="0" y="216"/>
              </a:cxn>
              <a:cxn ang="0">
                <a:pos x="0" y="156"/>
              </a:cxn>
              <a:cxn ang="0">
                <a:pos x="24" y="72"/>
              </a:cxn>
              <a:cxn ang="0">
                <a:pos x="60" y="24"/>
              </a:cxn>
              <a:cxn ang="0">
                <a:pos x="120" y="0"/>
              </a:cxn>
              <a:cxn ang="0">
                <a:pos x="132" y="72"/>
              </a:cxn>
              <a:cxn ang="0">
                <a:pos x="156" y="156"/>
              </a:cxn>
              <a:cxn ang="0">
                <a:pos x="168" y="240"/>
              </a:cxn>
              <a:cxn ang="0">
                <a:pos x="168" y="336"/>
              </a:cxn>
              <a:cxn ang="0">
                <a:pos x="156" y="444"/>
              </a:cxn>
              <a:cxn ang="0">
                <a:pos x="180" y="516"/>
              </a:cxn>
              <a:cxn ang="0">
                <a:pos x="180" y="576"/>
              </a:cxn>
              <a:cxn ang="0">
                <a:pos x="228" y="660"/>
              </a:cxn>
              <a:cxn ang="0">
                <a:pos x="300" y="756"/>
              </a:cxn>
              <a:cxn ang="0">
                <a:pos x="384" y="840"/>
              </a:cxn>
              <a:cxn ang="0">
                <a:pos x="468" y="888"/>
              </a:cxn>
              <a:cxn ang="0">
                <a:pos x="516" y="936"/>
              </a:cxn>
              <a:cxn ang="0">
                <a:pos x="240" y="1296"/>
              </a:cxn>
            </a:cxnLst>
            <a:rect l="0" t="0" r="r" b="b"/>
            <a:pathLst>
              <a:path w="517" h="1297">
                <a:moveTo>
                  <a:pt x="240" y="1296"/>
                </a:moveTo>
                <a:lnTo>
                  <a:pt x="216" y="1224"/>
                </a:lnTo>
                <a:lnTo>
                  <a:pt x="180" y="1152"/>
                </a:lnTo>
                <a:lnTo>
                  <a:pt x="156" y="1056"/>
                </a:lnTo>
                <a:lnTo>
                  <a:pt x="144" y="984"/>
                </a:lnTo>
                <a:lnTo>
                  <a:pt x="132" y="912"/>
                </a:lnTo>
                <a:lnTo>
                  <a:pt x="132" y="816"/>
                </a:lnTo>
                <a:lnTo>
                  <a:pt x="72" y="732"/>
                </a:lnTo>
                <a:lnTo>
                  <a:pt x="72" y="648"/>
                </a:lnTo>
                <a:lnTo>
                  <a:pt x="36" y="552"/>
                </a:lnTo>
                <a:lnTo>
                  <a:pt x="24" y="456"/>
                </a:lnTo>
                <a:lnTo>
                  <a:pt x="12" y="372"/>
                </a:lnTo>
                <a:lnTo>
                  <a:pt x="36" y="288"/>
                </a:lnTo>
                <a:lnTo>
                  <a:pt x="0" y="216"/>
                </a:lnTo>
                <a:lnTo>
                  <a:pt x="0" y="156"/>
                </a:lnTo>
                <a:lnTo>
                  <a:pt x="24" y="72"/>
                </a:lnTo>
                <a:lnTo>
                  <a:pt x="60" y="24"/>
                </a:lnTo>
                <a:lnTo>
                  <a:pt x="120" y="0"/>
                </a:lnTo>
                <a:lnTo>
                  <a:pt x="132" y="72"/>
                </a:lnTo>
                <a:lnTo>
                  <a:pt x="156" y="156"/>
                </a:lnTo>
                <a:lnTo>
                  <a:pt x="168" y="240"/>
                </a:lnTo>
                <a:lnTo>
                  <a:pt x="168" y="336"/>
                </a:lnTo>
                <a:lnTo>
                  <a:pt x="156" y="444"/>
                </a:lnTo>
                <a:lnTo>
                  <a:pt x="180" y="516"/>
                </a:lnTo>
                <a:lnTo>
                  <a:pt x="180" y="576"/>
                </a:lnTo>
                <a:lnTo>
                  <a:pt x="228" y="660"/>
                </a:lnTo>
                <a:lnTo>
                  <a:pt x="300" y="756"/>
                </a:lnTo>
                <a:lnTo>
                  <a:pt x="384" y="840"/>
                </a:lnTo>
                <a:lnTo>
                  <a:pt x="468" y="888"/>
                </a:lnTo>
                <a:lnTo>
                  <a:pt x="516" y="936"/>
                </a:lnTo>
                <a:lnTo>
                  <a:pt x="240" y="1296"/>
                </a:lnTo>
              </a:path>
            </a:pathLst>
          </a:custGeom>
          <a:solidFill>
            <a:srgbClr val="008000"/>
          </a:solidFill>
          <a:ln w="12700" cap="rnd" cmpd="sng">
            <a:solidFill>
              <a:schemeClr val="accent2"/>
            </a:solidFill>
            <a:prstDash val="solid"/>
            <a:round/>
            <a:headEnd/>
            <a:tailEnd/>
          </a:ln>
          <a:effectLst/>
        </p:spPr>
        <p:txBody>
          <a:bodyPr/>
          <a:lstStyle/>
          <a:p>
            <a:endParaRPr lang="en-US" sz="1800" dirty="0"/>
          </a:p>
        </p:txBody>
      </p:sp>
      <p:sp>
        <p:nvSpPr>
          <p:cNvPr id="95240" name="Freeform 8"/>
          <p:cNvSpPr>
            <a:spLocks/>
          </p:cNvSpPr>
          <p:nvPr/>
        </p:nvSpPr>
        <p:spPr bwMode="auto">
          <a:xfrm>
            <a:off x="3028950" y="2943225"/>
            <a:ext cx="4963716" cy="3049191"/>
          </a:xfrm>
          <a:custGeom>
            <a:avLst/>
            <a:gdLst/>
            <a:ahLst/>
            <a:cxnLst>
              <a:cxn ang="0">
                <a:pos x="4104" y="24"/>
              </a:cxn>
              <a:cxn ang="0">
                <a:pos x="4008" y="132"/>
              </a:cxn>
              <a:cxn ang="0">
                <a:pos x="3840" y="240"/>
              </a:cxn>
              <a:cxn ang="0">
                <a:pos x="3792" y="408"/>
              </a:cxn>
              <a:cxn ang="0">
                <a:pos x="3792" y="588"/>
              </a:cxn>
              <a:cxn ang="0">
                <a:pos x="3756" y="804"/>
              </a:cxn>
              <a:cxn ang="0">
                <a:pos x="3612" y="888"/>
              </a:cxn>
              <a:cxn ang="0">
                <a:pos x="3300" y="936"/>
              </a:cxn>
              <a:cxn ang="0">
                <a:pos x="3144" y="1056"/>
              </a:cxn>
              <a:cxn ang="0">
                <a:pos x="3060" y="1416"/>
              </a:cxn>
              <a:cxn ang="0">
                <a:pos x="2892" y="1692"/>
              </a:cxn>
              <a:cxn ang="0">
                <a:pos x="2628" y="1800"/>
              </a:cxn>
              <a:cxn ang="0">
                <a:pos x="2304" y="1848"/>
              </a:cxn>
              <a:cxn ang="0">
                <a:pos x="1872" y="1860"/>
              </a:cxn>
              <a:cxn ang="0">
                <a:pos x="1548" y="1872"/>
              </a:cxn>
              <a:cxn ang="0">
                <a:pos x="1140" y="1860"/>
              </a:cxn>
              <a:cxn ang="0">
                <a:pos x="696" y="1728"/>
              </a:cxn>
              <a:cxn ang="0">
                <a:pos x="348" y="1764"/>
              </a:cxn>
              <a:cxn ang="0">
                <a:pos x="108" y="1932"/>
              </a:cxn>
              <a:cxn ang="0">
                <a:pos x="48" y="2220"/>
              </a:cxn>
              <a:cxn ang="0">
                <a:pos x="0" y="2460"/>
              </a:cxn>
              <a:cxn ang="0">
                <a:pos x="144" y="2560"/>
              </a:cxn>
              <a:cxn ang="0">
                <a:pos x="192" y="2304"/>
              </a:cxn>
              <a:cxn ang="0">
                <a:pos x="216" y="2076"/>
              </a:cxn>
              <a:cxn ang="0">
                <a:pos x="384" y="1968"/>
              </a:cxn>
              <a:cxn ang="0">
                <a:pos x="624" y="1932"/>
              </a:cxn>
              <a:cxn ang="0">
                <a:pos x="1080" y="2028"/>
              </a:cxn>
              <a:cxn ang="0">
                <a:pos x="1572" y="2028"/>
              </a:cxn>
              <a:cxn ang="0">
                <a:pos x="2268" y="2052"/>
              </a:cxn>
              <a:cxn ang="0">
                <a:pos x="2724" y="1944"/>
              </a:cxn>
              <a:cxn ang="0">
                <a:pos x="3012" y="1788"/>
              </a:cxn>
              <a:cxn ang="0">
                <a:pos x="3216" y="1392"/>
              </a:cxn>
              <a:cxn ang="0">
                <a:pos x="3312" y="1128"/>
              </a:cxn>
              <a:cxn ang="0">
                <a:pos x="3600" y="1068"/>
              </a:cxn>
              <a:cxn ang="0">
                <a:pos x="3936" y="864"/>
              </a:cxn>
              <a:cxn ang="0">
                <a:pos x="3948" y="552"/>
              </a:cxn>
              <a:cxn ang="0">
                <a:pos x="4080" y="264"/>
              </a:cxn>
              <a:cxn ang="0">
                <a:pos x="4168" y="192"/>
              </a:cxn>
            </a:cxnLst>
            <a:rect l="0" t="0" r="r" b="b"/>
            <a:pathLst>
              <a:path w="4169" h="2561">
                <a:moveTo>
                  <a:pt x="4168" y="0"/>
                </a:moveTo>
                <a:lnTo>
                  <a:pt x="4104" y="24"/>
                </a:lnTo>
                <a:lnTo>
                  <a:pt x="4044" y="84"/>
                </a:lnTo>
                <a:lnTo>
                  <a:pt x="4008" y="132"/>
                </a:lnTo>
                <a:lnTo>
                  <a:pt x="3912" y="180"/>
                </a:lnTo>
                <a:lnTo>
                  <a:pt x="3840" y="240"/>
                </a:lnTo>
                <a:lnTo>
                  <a:pt x="3816" y="312"/>
                </a:lnTo>
                <a:lnTo>
                  <a:pt x="3792" y="408"/>
                </a:lnTo>
                <a:lnTo>
                  <a:pt x="3792" y="492"/>
                </a:lnTo>
                <a:lnTo>
                  <a:pt x="3792" y="588"/>
                </a:lnTo>
                <a:lnTo>
                  <a:pt x="3792" y="720"/>
                </a:lnTo>
                <a:lnTo>
                  <a:pt x="3756" y="804"/>
                </a:lnTo>
                <a:lnTo>
                  <a:pt x="3684" y="864"/>
                </a:lnTo>
                <a:lnTo>
                  <a:pt x="3612" y="888"/>
                </a:lnTo>
                <a:lnTo>
                  <a:pt x="3444" y="912"/>
                </a:lnTo>
                <a:lnTo>
                  <a:pt x="3300" y="936"/>
                </a:lnTo>
                <a:lnTo>
                  <a:pt x="3228" y="960"/>
                </a:lnTo>
                <a:lnTo>
                  <a:pt x="3144" y="1056"/>
                </a:lnTo>
                <a:lnTo>
                  <a:pt x="3084" y="1224"/>
                </a:lnTo>
                <a:lnTo>
                  <a:pt x="3060" y="1416"/>
                </a:lnTo>
                <a:lnTo>
                  <a:pt x="2976" y="1584"/>
                </a:lnTo>
                <a:lnTo>
                  <a:pt x="2892" y="1692"/>
                </a:lnTo>
                <a:lnTo>
                  <a:pt x="2760" y="1764"/>
                </a:lnTo>
                <a:lnTo>
                  <a:pt x="2628" y="1800"/>
                </a:lnTo>
                <a:lnTo>
                  <a:pt x="2436" y="1836"/>
                </a:lnTo>
                <a:lnTo>
                  <a:pt x="2304" y="1848"/>
                </a:lnTo>
                <a:lnTo>
                  <a:pt x="2124" y="1860"/>
                </a:lnTo>
                <a:lnTo>
                  <a:pt x="1872" y="1860"/>
                </a:lnTo>
                <a:lnTo>
                  <a:pt x="1704" y="1872"/>
                </a:lnTo>
                <a:lnTo>
                  <a:pt x="1548" y="1872"/>
                </a:lnTo>
                <a:lnTo>
                  <a:pt x="1368" y="1884"/>
                </a:lnTo>
                <a:lnTo>
                  <a:pt x="1140" y="1860"/>
                </a:lnTo>
                <a:lnTo>
                  <a:pt x="936" y="1776"/>
                </a:lnTo>
                <a:lnTo>
                  <a:pt x="696" y="1728"/>
                </a:lnTo>
                <a:lnTo>
                  <a:pt x="492" y="1740"/>
                </a:lnTo>
                <a:lnTo>
                  <a:pt x="348" y="1764"/>
                </a:lnTo>
                <a:lnTo>
                  <a:pt x="180" y="1824"/>
                </a:lnTo>
                <a:lnTo>
                  <a:pt x="108" y="1932"/>
                </a:lnTo>
                <a:lnTo>
                  <a:pt x="72" y="2028"/>
                </a:lnTo>
                <a:lnTo>
                  <a:pt x="48" y="2220"/>
                </a:lnTo>
                <a:lnTo>
                  <a:pt x="12" y="2352"/>
                </a:lnTo>
                <a:lnTo>
                  <a:pt x="0" y="2460"/>
                </a:lnTo>
                <a:lnTo>
                  <a:pt x="0" y="2560"/>
                </a:lnTo>
                <a:lnTo>
                  <a:pt x="144" y="2560"/>
                </a:lnTo>
                <a:lnTo>
                  <a:pt x="144" y="2436"/>
                </a:lnTo>
                <a:lnTo>
                  <a:pt x="192" y="2304"/>
                </a:lnTo>
                <a:lnTo>
                  <a:pt x="192" y="2184"/>
                </a:lnTo>
                <a:lnTo>
                  <a:pt x="216" y="2076"/>
                </a:lnTo>
                <a:lnTo>
                  <a:pt x="276" y="2004"/>
                </a:lnTo>
                <a:lnTo>
                  <a:pt x="384" y="1968"/>
                </a:lnTo>
                <a:lnTo>
                  <a:pt x="480" y="1944"/>
                </a:lnTo>
                <a:lnTo>
                  <a:pt x="624" y="1932"/>
                </a:lnTo>
                <a:lnTo>
                  <a:pt x="840" y="1944"/>
                </a:lnTo>
                <a:lnTo>
                  <a:pt x="1080" y="2028"/>
                </a:lnTo>
                <a:lnTo>
                  <a:pt x="1344" y="2040"/>
                </a:lnTo>
                <a:lnTo>
                  <a:pt x="1572" y="2028"/>
                </a:lnTo>
                <a:lnTo>
                  <a:pt x="1836" y="2028"/>
                </a:lnTo>
                <a:lnTo>
                  <a:pt x="2268" y="2052"/>
                </a:lnTo>
                <a:lnTo>
                  <a:pt x="2532" y="1992"/>
                </a:lnTo>
                <a:lnTo>
                  <a:pt x="2724" y="1944"/>
                </a:lnTo>
                <a:lnTo>
                  <a:pt x="2892" y="1908"/>
                </a:lnTo>
                <a:lnTo>
                  <a:pt x="3012" y="1788"/>
                </a:lnTo>
                <a:lnTo>
                  <a:pt x="3180" y="1560"/>
                </a:lnTo>
                <a:lnTo>
                  <a:pt x="3216" y="1392"/>
                </a:lnTo>
                <a:lnTo>
                  <a:pt x="3228" y="1224"/>
                </a:lnTo>
                <a:lnTo>
                  <a:pt x="3312" y="1128"/>
                </a:lnTo>
                <a:lnTo>
                  <a:pt x="3420" y="1092"/>
                </a:lnTo>
                <a:lnTo>
                  <a:pt x="3600" y="1068"/>
                </a:lnTo>
                <a:lnTo>
                  <a:pt x="3828" y="984"/>
                </a:lnTo>
                <a:lnTo>
                  <a:pt x="3936" y="864"/>
                </a:lnTo>
                <a:lnTo>
                  <a:pt x="3936" y="708"/>
                </a:lnTo>
                <a:lnTo>
                  <a:pt x="3948" y="552"/>
                </a:lnTo>
                <a:lnTo>
                  <a:pt x="3984" y="360"/>
                </a:lnTo>
                <a:lnTo>
                  <a:pt x="4080" y="264"/>
                </a:lnTo>
                <a:lnTo>
                  <a:pt x="4140" y="216"/>
                </a:lnTo>
                <a:lnTo>
                  <a:pt x="4168" y="192"/>
                </a:lnTo>
                <a:lnTo>
                  <a:pt x="4168" y="0"/>
                </a:lnTo>
              </a:path>
            </a:pathLst>
          </a:custGeom>
          <a:solidFill>
            <a:srgbClr val="3366FF"/>
          </a:solidFill>
          <a:ln w="12700" cap="rnd" cmpd="sng">
            <a:solidFill>
              <a:schemeClr val="accent1"/>
            </a:solidFill>
            <a:prstDash val="solid"/>
            <a:round/>
            <a:headEnd/>
            <a:tailEnd/>
          </a:ln>
          <a:effectLst/>
        </p:spPr>
        <p:txBody>
          <a:bodyPr/>
          <a:lstStyle/>
          <a:p>
            <a:endParaRPr lang="en-US" sz="1800" dirty="0"/>
          </a:p>
        </p:txBody>
      </p:sp>
      <p:sp>
        <p:nvSpPr>
          <p:cNvPr id="95241" name="Freeform 9" descr="Light upward diagonal"/>
          <p:cNvSpPr>
            <a:spLocks/>
          </p:cNvSpPr>
          <p:nvPr/>
        </p:nvSpPr>
        <p:spPr bwMode="auto">
          <a:xfrm>
            <a:off x="3287317" y="1862139"/>
            <a:ext cx="3468290" cy="3713560"/>
          </a:xfrm>
          <a:custGeom>
            <a:avLst/>
            <a:gdLst/>
            <a:ahLst/>
            <a:cxnLst>
              <a:cxn ang="0">
                <a:pos x="1828" y="2436"/>
              </a:cxn>
              <a:cxn ang="0">
                <a:pos x="2288" y="2363"/>
              </a:cxn>
              <a:cxn ang="0">
                <a:pos x="2600" y="1858"/>
              </a:cxn>
              <a:cxn ang="0">
                <a:pos x="2774" y="1178"/>
              </a:cxn>
              <a:cxn ang="0">
                <a:pos x="2903" y="526"/>
              </a:cxn>
              <a:cxn ang="0">
                <a:pos x="2811" y="168"/>
              </a:cxn>
              <a:cxn ang="0">
                <a:pos x="2363" y="45"/>
              </a:cxn>
              <a:cxn ang="0">
                <a:pos x="2153" y="0"/>
              </a:cxn>
              <a:cxn ang="0">
                <a:pos x="2077" y="113"/>
              </a:cxn>
              <a:cxn ang="0">
                <a:pos x="2196" y="105"/>
              </a:cxn>
              <a:cxn ang="0">
                <a:pos x="2637" y="150"/>
              </a:cxn>
              <a:cxn ang="0">
                <a:pos x="2847" y="453"/>
              </a:cxn>
              <a:cxn ang="0">
                <a:pos x="2701" y="627"/>
              </a:cxn>
              <a:cxn ang="0">
                <a:pos x="2480" y="577"/>
              </a:cxn>
              <a:cxn ang="0">
                <a:pos x="2325" y="545"/>
              </a:cxn>
              <a:cxn ang="0">
                <a:pos x="2432" y="663"/>
              </a:cxn>
              <a:cxn ang="0">
                <a:pos x="2728" y="696"/>
              </a:cxn>
              <a:cxn ang="0">
                <a:pos x="2327" y="1465"/>
              </a:cxn>
              <a:cxn ang="0">
                <a:pos x="2444" y="940"/>
              </a:cxn>
              <a:cxn ang="0">
                <a:pos x="2306" y="1004"/>
              </a:cxn>
              <a:cxn ang="0">
                <a:pos x="2137" y="1806"/>
              </a:cxn>
              <a:cxn ang="0">
                <a:pos x="2281" y="1843"/>
              </a:cxn>
              <a:cxn ang="0">
                <a:pos x="2600" y="1591"/>
              </a:cxn>
              <a:cxn ang="0">
                <a:pos x="2311" y="2260"/>
              </a:cxn>
              <a:cxn ang="0">
                <a:pos x="1746" y="2371"/>
              </a:cxn>
              <a:cxn ang="0">
                <a:pos x="1746" y="288"/>
              </a:cxn>
              <a:cxn ang="0">
                <a:pos x="1743" y="167"/>
              </a:cxn>
              <a:cxn ang="0">
                <a:pos x="1654" y="287"/>
              </a:cxn>
              <a:cxn ang="0">
                <a:pos x="1353" y="288"/>
              </a:cxn>
              <a:cxn ang="0">
                <a:pos x="1359" y="150"/>
              </a:cxn>
              <a:cxn ang="0">
                <a:pos x="1271" y="289"/>
              </a:cxn>
              <a:cxn ang="0">
                <a:pos x="874" y="290"/>
              </a:cxn>
              <a:cxn ang="0">
                <a:pos x="786" y="147"/>
              </a:cxn>
              <a:cxn ang="0">
                <a:pos x="791" y="1712"/>
              </a:cxn>
              <a:cxn ang="0">
                <a:pos x="378" y="1335"/>
              </a:cxn>
              <a:cxn ang="0">
                <a:pos x="381" y="141"/>
              </a:cxn>
              <a:cxn ang="0">
                <a:pos x="296" y="279"/>
              </a:cxn>
              <a:cxn ang="0">
                <a:pos x="424" y="1637"/>
              </a:cxn>
              <a:cxn ang="0">
                <a:pos x="792" y="1794"/>
              </a:cxn>
              <a:cxn ang="0">
                <a:pos x="1553" y="2363"/>
              </a:cxn>
              <a:cxn ang="0">
                <a:pos x="1324" y="2225"/>
              </a:cxn>
              <a:cxn ang="0">
                <a:pos x="1103" y="2088"/>
              </a:cxn>
              <a:cxn ang="0">
                <a:pos x="736" y="2030"/>
              </a:cxn>
              <a:cxn ang="0">
                <a:pos x="333" y="2060"/>
              </a:cxn>
              <a:cxn ang="0">
                <a:pos x="281" y="1897"/>
              </a:cxn>
              <a:cxn ang="0">
                <a:pos x="201" y="1790"/>
              </a:cxn>
              <a:cxn ang="0">
                <a:pos x="146" y="1947"/>
              </a:cxn>
              <a:cxn ang="0">
                <a:pos x="213" y="2152"/>
              </a:cxn>
              <a:cxn ang="0">
                <a:pos x="78" y="2235"/>
              </a:cxn>
              <a:cxn ang="0">
                <a:pos x="8" y="2360"/>
              </a:cxn>
              <a:cxn ang="0">
                <a:pos x="150" y="2360"/>
              </a:cxn>
              <a:cxn ang="0">
                <a:pos x="268" y="2197"/>
              </a:cxn>
              <a:cxn ang="0">
                <a:pos x="360" y="2271"/>
              </a:cxn>
              <a:cxn ang="0">
                <a:pos x="348" y="2392"/>
              </a:cxn>
              <a:cxn ang="0">
                <a:pos x="480" y="2436"/>
              </a:cxn>
              <a:cxn ang="0">
                <a:pos x="480" y="2289"/>
              </a:cxn>
              <a:cxn ang="0">
                <a:pos x="426" y="2110"/>
              </a:cxn>
              <a:cxn ang="0">
                <a:pos x="720" y="2100"/>
              </a:cxn>
              <a:cxn ang="0">
                <a:pos x="1159" y="2189"/>
              </a:cxn>
              <a:cxn ang="0">
                <a:pos x="1489" y="2418"/>
              </a:cxn>
              <a:cxn ang="0">
                <a:pos x="1664" y="3118"/>
              </a:cxn>
            </a:cxnLst>
            <a:rect l="0" t="0" r="r" b="b"/>
            <a:pathLst>
              <a:path w="2913" h="3119">
                <a:moveTo>
                  <a:pt x="1758" y="3118"/>
                </a:moveTo>
                <a:lnTo>
                  <a:pt x="1758" y="2436"/>
                </a:lnTo>
                <a:lnTo>
                  <a:pt x="1828" y="2436"/>
                </a:lnTo>
                <a:lnTo>
                  <a:pt x="1975" y="2427"/>
                </a:lnTo>
                <a:lnTo>
                  <a:pt x="2113" y="2409"/>
                </a:lnTo>
                <a:lnTo>
                  <a:pt x="2288" y="2363"/>
                </a:lnTo>
                <a:lnTo>
                  <a:pt x="2417" y="2262"/>
                </a:lnTo>
                <a:lnTo>
                  <a:pt x="2502" y="2134"/>
                </a:lnTo>
                <a:lnTo>
                  <a:pt x="2600" y="1858"/>
                </a:lnTo>
                <a:lnTo>
                  <a:pt x="2657" y="1658"/>
                </a:lnTo>
                <a:lnTo>
                  <a:pt x="2728" y="1390"/>
                </a:lnTo>
                <a:lnTo>
                  <a:pt x="2774" y="1178"/>
                </a:lnTo>
                <a:lnTo>
                  <a:pt x="2802" y="1023"/>
                </a:lnTo>
                <a:lnTo>
                  <a:pt x="2866" y="738"/>
                </a:lnTo>
                <a:lnTo>
                  <a:pt x="2903" y="526"/>
                </a:lnTo>
                <a:lnTo>
                  <a:pt x="2912" y="407"/>
                </a:lnTo>
                <a:lnTo>
                  <a:pt x="2893" y="288"/>
                </a:lnTo>
                <a:lnTo>
                  <a:pt x="2811" y="168"/>
                </a:lnTo>
                <a:lnTo>
                  <a:pt x="2673" y="95"/>
                </a:lnTo>
                <a:lnTo>
                  <a:pt x="2512" y="53"/>
                </a:lnTo>
                <a:lnTo>
                  <a:pt x="2363" y="45"/>
                </a:lnTo>
                <a:lnTo>
                  <a:pt x="2271" y="45"/>
                </a:lnTo>
                <a:lnTo>
                  <a:pt x="2201" y="42"/>
                </a:lnTo>
                <a:lnTo>
                  <a:pt x="2153" y="0"/>
                </a:lnTo>
                <a:lnTo>
                  <a:pt x="2091" y="11"/>
                </a:lnTo>
                <a:lnTo>
                  <a:pt x="2067" y="67"/>
                </a:lnTo>
                <a:lnTo>
                  <a:pt x="2077" y="113"/>
                </a:lnTo>
                <a:lnTo>
                  <a:pt x="2118" y="143"/>
                </a:lnTo>
                <a:lnTo>
                  <a:pt x="2172" y="132"/>
                </a:lnTo>
                <a:lnTo>
                  <a:pt x="2196" y="105"/>
                </a:lnTo>
                <a:lnTo>
                  <a:pt x="2315" y="105"/>
                </a:lnTo>
                <a:lnTo>
                  <a:pt x="2508" y="113"/>
                </a:lnTo>
                <a:lnTo>
                  <a:pt x="2637" y="150"/>
                </a:lnTo>
                <a:lnTo>
                  <a:pt x="2774" y="233"/>
                </a:lnTo>
                <a:lnTo>
                  <a:pt x="2834" y="320"/>
                </a:lnTo>
                <a:lnTo>
                  <a:pt x="2847" y="453"/>
                </a:lnTo>
                <a:lnTo>
                  <a:pt x="2826" y="591"/>
                </a:lnTo>
                <a:lnTo>
                  <a:pt x="2815" y="653"/>
                </a:lnTo>
                <a:lnTo>
                  <a:pt x="2701" y="627"/>
                </a:lnTo>
                <a:lnTo>
                  <a:pt x="2627" y="609"/>
                </a:lnTo>
                <a:lnTo>
                  <a:pt x="2545" y="590"/>
                </a:lnTo>
                <a:lnTo>
                  <a:pt x="2480" y="577"/>
                </a:lnTo>
                <a:lnTo>
                  <a:pt x="2449" y="518"/>
                </a:lnTo>
                <a:lnTo>
                  <a:pt x="2378" y="508"/>
                </a:lnTo>
                <a:lnTo>
                  <a:pt x="2325" y="545"/>
                </a:lnTo>
                <a:lnTo>
                  <a:pt x="2321" y="621"/>
                </a:lnTo>
                <a:lnTo>
                  <a:pt x="2371" y="664"/>
                </a:lnTo>
                <a:lnTo>
                  <a:pt x="2432" y="663"/>
                </a:lnTo>
                <a:lnTo>
                  <a:pt x="2472" y="637"/>
                </a:lnTo>
                <a:lnTo>
                  <a:pt x="2618" y="673"/>
                </a:lnTo>
                <a:lnTo>
                  <a:pt x="2728" y="696"/>
                </a:lnTo>
                <a:lnTo>
                  <a:pt x="2801" y="713"/>
                </a:lnTo>
                <a:lnTo>
                  <a:pt x="2621" y="1526"/>
                </a:lnTo>
                <a:lnTo>
                  <a:pt x="2327" y="1465"/>
                </a:lnTo>
                <a:lnTo>
                  <a:pt x="2415" y="1067"/>
                </a:lnTo>
                <a:lnTo>
                  <a:pt x="2462" y="1013"/>
                </a:lnTo>
                <a:lnTo>
                  <a:pt x="2444" y="940"/>
                </a:lnTo>
                <a:lnTo>
                  <a:pt x="2398" y="903"/>
                </a:lnTo>
                <a:lnTo>
                  <a:pt x="2325" y="931"/>
                </a:lnTo>
                <a:lnTo>
                  <a:pt x="2306" y="1004"/>
                </a:lnTo>
                <a:lnTo>
                  <a:pt x="2325" y="1050"/>
                </a:lnTo>
                <a:lnTo>
                  <a:pt x="2178" y="1757"/>
                </a:lnTo>
                <a:lnTo>
                  <a:pt x="2137" y="1806"/>
                </a:lnTo>
                <a:lnTo>
                  <a:pt x="2151" y="1881"/>
                </a:lnTo>
                <a:lnTo>
                  <a:pt x="2242" y="1901"/>
                </a:lnTo>
                <a:lnTo>
                  <a:pt x="2281" y="1843"/>
                </a:lnTo>
                <a:lnTo>
                  <a:pt x="2269" y="1775"/>
                </a:lnTo>
                <a:lnTo>
                  <a:pt x="2317" y="1528"/>
                </a:lnTo>
                <a:lnTo>
                  <a:pt x="2600" y="1591"/>
                </a:lnTo>
                <a:lnTo>
                  <a:pt x="2498" y="1944"/>
                </a:lnTo>
                <a:lnTo>
                  <a:pt x="2428" y="2119"/>
                </a:lnTo>
                <a:lnTo>
                  <a:pt x="2311" y="2260"/>
                </a:lnTo>
                <a:lnTo>
                  <a:pt x="2164" y="2333"/>
                </a:lnTo>
                <a:lnTo>
                  <a:pt x="1958" y="2363"/>
                </a:lnTo>
                <a:lnTo>
                  <a:pt x="1746" y="2371"/>
                </a:lnTo>
                <a:lnTo>
                  <a:pt x="1746" y="1784"/>
                </a:lnTo>
                <a:lnTo>
                  <a:pt x="1746" y="1702"/>
                </a:lnTo>
                <a:lnTo>
                  <a:pt x="1746" y="288"/>
                </a:lnTo>
                <a:lnTo>
                  <a:pt x="1748" y="290"/>
                </a:lnTo>
                <a:lnTo>
                  <a:pt x="1777" y="238"/>
                </a:lnTo>
                <a:lnTo>
                  <a:pt x="1743" y="167"/>
                </a:lnTo>
                <a:lnTo>
                  <a:pt x="1650" y="167"/>
                </a:lnTo>
                <a:lnTo>
                  <a:pt x="1614" y="229"/>
                </a:lnTo>
                <a:lnTo>
                  <a:pt x="1654" y="287"/>
                </a:lnTo>
                <a:lnTo>
                  <a:pt x="1654" y="1711"/>
                </a:lnTo>
                <a:lnTo>
                  <a:pt x="1353" y="1711"/>
                </a:lnTo>
                <a:lnTo>
                  <a:pt x="1353" y="288"/>
                </a:lnTo>
                <a:lnTo>
                  <a:pt x="1351" y="294"/>
                </a:lnTo>
                <a:lnTo>
                  <a:pt x="1395" y="224"/>
                </a:lnTo>
                <a:lnTo>
                  <a:pt x="1359" y="150"/>
                </a:lnTo>
                <a:lnTo>
                  <a:pt x="1274" y="149"/>
                </a:lnTo>
                <a:lnTo>
                  <a:pt x="1233" y="221"/>
                </a:lnTo>
                <a:lnTo>
                  <a:pt x="1271" y="289"/>
                </a:lnTo>
                <a:lnTo>
                  <a:pt x="1271" y="1711"/>
                </a:lnTo>
                <a:lnTo>
                  <a:pt x="874" y="1711"/>
                </a:lnTo>
                <a:lnTo>
                  <a:pt x="874" y="290"/>
                </a:lnTo>
                <a:lnTo>
                  <a:pt x="911" y="233"/>
                </a:lnTo>
                <a:lnTo>
                  <a:pt x="882" y="147"/>
                </a:lnTo>
                <a:lnTo>
                  <a:pt x="786" y="147"/>
                </a:lnTo>
                <a:lnTo>
                  <a:pt x="746" y="224"/>
                </a:lnTo>
                <a:lnTo>
                  <a:pt x="792" y="287"/>
                </a:lnTo>
                <a:lnTo>
                  <a:pt x="791" y="1712"/>
                </a:lnTo>
                <a:lnTo>
                  <a:pt x="639" y="1685"/>
                </a:lnTo>
                <a:lnTo>
                  <a:pt x="470" y="1561"/>
                </a:lnTo>
                <a:lnTo>
                  <a:pt x="378" y="1335"/>
                </a:lnTo>
                <a:lnTo>
                  <a:pt x="378" y="279"/>
                </a:lnTo>
                <a:lnTo>
                  <a:pt x="424" y="209"/>
                </a:lnTo>
                <a:lnTo>
                  <a:pt x="381" y="141"/>
                </a:lnTo>
                <a:lnTo>
                  <a:pt x="305" y="142"/>
                </a:lnTo>
                <a:lnTo>
                  <a:pt x="259" y="204"/>
                </a:lnTo>
                <a:lnTo>
                  <a:pt x="296" y="279"/>
                </a:lnTo>
                <a:lnTo>
                  <a:pt x="296" y="1353"/>
                </a:lnTo>
                <a:lnTo>
                  <a:pt x="353" y="1516"/>
                </a:lnTo>
                <a:lnTo>
                  <a:pt x="424" y="1637"/>
                </a:lnTo>
                <a:lnTo>
                  <a:pt x="507" y="1703"/>
                </a:lnTo>
                <a:lnTo>
                  <a:pt x="617" y="1766"/>
                </a:lnTo>
                <a:lnTo>
                  <a:pt x="792" y="1794"/>
                </a:lnTo>
                <a:lnTo>
                  <a:pt x="1664" y="1794"/>
                </a:lnTo>
                <a:lnTo>
                  <a:pt x="1664" y="2373"/>
                </a:lnTo>
                <a:lnTo>
                  <a:pt x="1553" y="2363"/>
                </a:lnTo>
                <a:lnTo>
                  <a:pt x="1471" y="2335"/>
                </a:lnTo>
                <a:lnTo>
                  <a:pt x="1407" y="2289"/>
                </a:lnTo>
                <a:lnTo>
                  <a:pt x="1324" y="2225"/>
                </a:lnTo>
                <a:lnTo>
                  <a:pt x="1250" y="2170"/>
                </a:lnTo>
                <a:lnTo>
                  <a:pt x="1168" y="2115"/>
                </a:lnTo>
                <a:lnTo>
                  <a:pt x="1103" y="2088"/>
                </a:lnTo>
                <a:lnTo>
                  <a:pt x="986" y="2056"/>
                </a:lnTo>
                <a:lnTo>
                  <a:pt x="865" y="2042"/>
                </a:lnTo>
                <a:lnTo>
                  <a:pt x="736" y="2030"/>
                </a:lnTo>
                <a:lnTo>
                  <a:pt x="582" y="2023"/>
                </a:lnTo>
                <a:lnTo>
                  <a:pt x="452" y="2023"/>
                </a:lnTo>
                <a:lnTo>
                  <a:pt x="333" y="2060"/>
                </a:lnTo>
                <a:lnTo>
                  <a:pt x="314" y="2023"/>
                </a:lnTo>
                <a:lnTo>
                  <a:pt x="266" y="1937"/>
                </a:lnTo>
                <a:lnTo>
                  <a:pt x="281" y="1897"/>
                </a:lnTo>
                <a:lnTo>
                  <a:pt x="285" y="1849"/>
                </a:lnTo>
                <a:lnTo>
                  <a:pt x="255" y="1808"/>
                </a:lnTo>
                <a:lnTo>
                  <a:pt x="201" y="1790"/>
                </a:lnTo>
                <a:lnTo>
                  <a:pt x="122" y="1833"/>
                </a:lnTo>
                <a:lnTo>
                  <a:pt x="109" y="1901"/>
                </a:lnTo>
                <a:lnTo>
                  <a:pt x="146" y="1947"/>
                </a:lnTo>
                <a:lnTo>
                  <a:pt x="204" y="1959"/>
                </a:lnTo>
                <a:lnTo>
                  <a:pt x="287" y="2106"/>
                </a:lnTo>
                <a:lnTo>
                  <a:pt x="213" y="2152"/>
                </a:lnTo>
                <a:lnTo>
                  <a:pt x="158" y="2207"/>
                </a:lnTo>
                <a:lnTo>
                  <a:pt x="119" y="2243"/>
                </a:lnTo>
                <a:lnTo>
                  <a:pt x="78" y="2235"/>
                </a:lnTo>
                <a:lnTo>
                  <a:pt x="35" y="2251"/>
                </a:lnTo>
                <a:lnTo>
                  <a:pt x="0" y="2293"/>
                </a:lnTo>
                <a:lnTo>
                  <a:pt x="8" y="2360"/>
                </a:lnTo>
                <a:lnTo>
                  <a:pt x="39" y="2400"/>
                </a:lnTo>
                <a:lnTo>
                  <a:pt x="112" y="2400"/>
                </a:lnTo>
                <a:lnTo>
                  <a:pt x="150" y="2360"/>
                </a:lnTo>
                <a:lnTo>
                  <a:pt x="160" y="2302"/>
                </a:lnTo>
                <a:lnTo>
                  <a:pt x="213" y="2243"/>
                </a:lnTo>
                <a:lnTo>
                  <a:pt x="268" y="2197"/>
                </a:lnTo>
                <a:lnTo>
                  <a:pt x="314" y="2170"/>
                </a:lnTo>
                <a:lnTo>
                  <a:pt x="346" y="2241"/>
                </a:lnTo>
                <a:lnTo>
                  <a:pt x="360" y="2271"/>
                </a:lnTo>
                <a:lnTo>
                  <a:pt x="375" y="2308"/>
                </a:lnTo>
                <a:lnTo>
                  <a:pt x="348" y="2346"/>
                </a:lnTo>
                <a:lnTo>
                  <a:pt x="348" y="2392"/>
                </a:lnTo>
                <a:lnTo>
                  <a:pt x="374" y="2430"/>
                </a:lnTo>
                <a:lnTo>
                  <a:pt x="418" y="2451"/>
                </a:lnTo>
                <a:lnTo>
                  <a:pt x="480" y="2436"/>
                </a:lnTo>
                <a:lnTo>
                  <a:pt x="509" y="2394"/>
                </a:lnTo>
                <a:lnTo>
                  <a:pt x="516" y="2335"/>
                </a:lnTo>
                <a:lnTo>
                  <a:pt x="480" y="2289"/>
                </a:lnTo>
                <a:lnTo>
                  <a:pt x="438" y="2281"/>
                </a:lnTo>
                <a:lnTo>
                  <a:pt x="366" y="2144"/>
                </a:lnTo>
                <a:lnTo>
                  <a:pt x="426" y="2110"/>
                </a:lnTo>
                <a:lnTo>
                  <a:pt x="488" y="2090"/>
                </a:lnTo>
                <a:lnTo>
                  <a:pt x="599" y="2092"/>
                </a:lnTo>
                <a:lnTo>
                  <a:pt x="720" y="2100"/>
                </a:lnTo>
                <a:lnTo>
                  <a:pt x="874" y="2115"/>
                </a:lnTo>
                <a:lnTo>
                  <a:pt x="984" y="2134"/>
                </a:lnTo>
                <a:lnTo>
                  <a:pt x="1159" y="2189"/>
                </a:lnTo>
                <a:lnTo>
                  <a:pt x="1269" y="2262"/>
                </a:lnTo>
                <a:lnTo>
                  <a:pt x="1361" y="2354"/>
                </a:lnTo>
                <a:lnTo>
                  <a:pt x="1489" y="2418"/>
                </a:lnTo>
                <a:lnTo>
                  <a:pt x="1590" y="2436"/>
                </a:lnTo>
                <a:lnTo>
                  <a:pt x="1664" y="2436"/>
                </a:lnTo>
                <a:lnTo>
                  <a:pt x="1664" y="3118"/>
                </a:lnTo>
                <a:lnTo>
                  <a:pt x="1758" y="3118"/>
                </a:lnTo>
              </a:path>
            </a:pathLst>
          </a:custGeom>
          <a:pattFill prst="ltUpDiag">
            <a:fgClr>
              <a:schemeClr val="tx1"/>
            </a:fgClr>
            <a:bgClr>
              <a:schemeClr val="bg1"/>
            </a:bgClr>
          </a:pattFill>
          <a:ln w="12700" cap="rnd" cmpd="sng">
            <a:solidFill>
              <a:schemeClr val="tx1"/>
            </a:solidFill>
            <a:prstDash val="solid"/>
            <a:round/>
            <a:headEnd/>
            <a:tailEnd/>
          </a:ln>
          <a:effectLst/>
        </p:spPr>
        <p:txBody>
          <a:bodyPr/>
          <a:lstStyle/>
          <a:p>
            <a:endParaRPr lang="en-US" sz="1800" dirty="0"/>
          </a:p>
        </p:txBody>
      </p:sp>
      <p:sp>
        <p:nvSpPr>
          <p:cNvPr id="95242" name="Freeform 10"/>
          <p:cNvSpPr>
            <a:spLocks/>
          </p:cNvSpPr>
          <p:nvPr/>
        </p:nvSpPr>
        <p:spPr bwMode="auto">
          <a:xfrm>
            <a:off x="1143000" y="857250"/>
            <a:ext cx="6849666" cy="4873229"/>
          </a:xfrm>
          <a:custGeom>
            <a:avLst/>
            <a:gdLst/>
            <a:ahLst/>
            <a:cxnLst>
              <a:cxn ang="0">
                <a:pos x="0" y="3960"/>
              </a:cxn>
              <a:cxn ang="0">
                <a:pos x="4836" y="3960"/>
              </a:cxn>
              <a:cxn ang="0">
                <a:pos x="5436" y="0"/>
              </a:cxn>
              <a:cxn ang="0">
                <a:pos x="5568" y="0"/>
              </a:cxn>
              <a:cxn ang="0">
                <a:pos x="4992" y="3960"/>
              </a:cxn>
              <a:cxn ang="0">
                <a:pos x="5752" y="3960"/>
              </a:cxn>
              <a:cxn ang="0">
                <a:pos x="5752" y="4092"/>
              </a:cxn>
              <a:cxn ang="0">
                <a:pos x="0" y="4092"/>
              </a:cxn>
              <a:cxn ang="0">
                <a:pos x="0" y="3960"/>
              </a:cxn>
            </a:cxnLst>
            <a:rect l="0" t="0" r="r" b="b"/>
            <a:pathLst>
              <a:path w="5753" h="4093">
                <a:moveTo>
                  <a:pt x="0" y="3960"/>
                </a:moveTo>
                <a:lnTo>
                  <a:pt x="4836" y="3960"/>
                </a:lnTo>
                <a:lnTo>
                  <a:pt x="5436" y="0"/>
                </a:lnTo>
                <a:lnTo>
                  <a:pt x="5568" y="0"/>
                </a:lnTo>
                <a:lnTo>
                  <a:pt x="4992" y="3960"/>
                </a:lnTo>
                <a:lnTo>
                  <a:pt x="5752" y="3960"/>
                </a:lnTo>
                <a:lnTo>
                  <a:pt x="5752" y="4092"/>
                </a:lnTo>
                <a:lnTo>
                  <a:pt x="0" y="4092"/>
                </a:lnTo>
                <a:lnTo>
                  <a:pt x="0" y="3960"/>
                </a:lnTo>
              </a:path>
            </a:pathLst>
          </a:custGeom>
          <a:solidFill>
            <a:schemeClr val="bg2"/>
          </a:solidFill>
          <a:ln w="12700" cap="rnd" cmpd="sng">
            <a:solidFill>
              <a:schemeClr val="tx1"/>
            </a:solidFill>
            <a:prstDash val="solid"/>
            <a:round/>
            <a:headEnd/>
            <a:tailEnd/>
          </a:ln>
          <a:effectLst/>
        </p:spPr>
        <p:txBody>
          <a:bodyPr/>
          <a:lstStyle/>
          <a:p>
            <a:endParaRPr lang="en-US" sz="1800" dirty="0"/>
          </a:p>
        </p:txBody>
      </p:sp>
      <p:sp>
        <p:nvSpPr>
          <p:cNvPr id="95243" name="Line 11"/>
          <p:cNvSpPr>
            <a:spLocks noChangeShapeType="1"/>
          </p:cNvSpPr>
          <p:nvPr/>
        </p:nvSpPr>
        <p:spPr bwMode="auto">
          <a:xfrm>
            <a:off x="1143000" y="5657850"/>
            <a:ext cx="6843713" cy="0"/>
          </a:xfrm>
          <a:prstGeom prst="line">
            <a:avLst/>
          </a:prstGeom>
          <a:noFill/>
          <a:ln w="12700">
            <a:solidFill>
              <a:srgbClr val="FFFFFF"/>
            </a:solidFill>
            <a:round/>
            <a:headEnd type="none" w="sm" len="sm"/>
            <a:tailEnd type="none" w="sm" len="sm"/>
          </a:ln>
          <a:effectLst/>
        </p:spPr>
        <p:txBody>
          <a:bodyPr wrap="none" anchor="ctr"/>
          <a:lstStyle/>
          <a:p>
            <a:endParaRPr lang="en-US" sz="1800" dirty="0"/>
          </a:p>
        </p:txBody>
      </p:sp>
      <p:sp>
        <p:nvSpPr>
          <p:cNvPr id="95244" name="Line 12"/>
          <p:cNvSpPr>
            <a:spLocks noChangeShapeType="1"/>
          </p:cNvSpPr>
          <p:nvPr/>
        </p:nvSpPr>
        <p:spPr bwMode="auto">
          <a:xfrm flipV="1">
            <a:off x="7000875" y="857250"/>
            <a:ext cx="700088" cy="4672013"/>
          </a:xfrm>
          <a:prstGeom prst="line">
            <a:avLst/>
          </a:prstGeom>
          <a:noFill/>
          <a:ln w="12700">
            <a:solidFill>
              <a:srgbClr val="FFFFFF"/>
            </a:solidFill>
            <a:round/>
            <a:headEnd type="none" w="sm" len="sm"/>
            <a:tailEnd type="none" w="sm" len="sm"/>
          </a:ln>
          <a:effectLst/>
        </p:spPr>
        <p:txBody>
          <a:bodyPr wrap="none" anchor="ctr"/>
          <a:lstStyle/>
          <a:p>
            <a:endParaRPr lang="en-US" sz="1800" dirty="0"/>
          </a:p>
        </p:txBody>
      </p:sp>
      <p:sp>
        <p:nvSpPr>
          <p:cNvPr id="95246" name="Rectangle 14"/>
          <p:cNvSpPr>
            <a:spLocks noChangeArrowheads="1"/>
          </p:cNvSpPr>
          <p:nvPr/>
        </p:nvSpPr>
        <p:spPr bwMode="auto">
          <a:xfrm>
            <a:off x="-20835" y="588418"/>
            <a:ext cx="5715000" cy="439064"/>
          </a:xfrm>
          <a:prstGeom prst="rect">
            <a:avLst/>
          </a:prstGeom>
          <a:noFill/>
          <a:ln w="9525">
            <a:noFill/>
            <a:miter lim="800000"/>
            <a:headEnd/>
            <a:tailEnd/>
          </a:ln>
          <a:effectLst/>
        </p:spPr>
        <p:txBody>
          <a:bodyPr wrap="square" lIns="69056" tIns="34529" rIns="69056" bIns="34529">
            <a:spAutoFit/>
          </a:bodyPr>
          <a:lstStyle/>
          <a:p>
            <a:pPr algn="ctr" eaLnBrk="0" hangingPunct="0"/>
            <a:r>
              <a:rPr lang="en-US" sz="2400" b="1" dirty="0"/>
              <a:t>What is the Permit Area?</a:t>
            </a:r>
          </a:p>
        </p:txBody>
      </p:sp>
      <p:sp>
        <p:nvSpPr>
          <p:cNvPr id="95248" name="Oval 16"/>
          <p:cNvSpPr>
            <a:spLocks noChangeArrowheads="1"/>
          </p:cNvSpPr>
          <p:nvPr/>
        </p:nvSpPr>
        <p:spPr bwMode="auto">
          <a:xfrm>
            <a:off x="4648200" y="3262312"/>
            <a:ext cx="904875" cy="862013"/>
          </a:xfrm>
          <a:prstGeom prst="ellipse">
            <a:avLst/>
          </a:prstGeom>
          <a:solidFill>
            <a:srgbClr val="FAFD00"/>
          </a:solidFill>
          <a:ln w="12700">
            <a:solidFill>
              <a:srgbClr val="B3B900"/>
            </a:solidFill>
            <a:round/>
            <a:headEnd/>
            <a:tailEnd/>
          </a:ln>
          <a:effectLst/>
        </p:spPr>
        <p:txBody>
          <a:bodyPr wrap="none" anchor="ctr"/>
          <a:lstStyle/>
          <a:p>
            <a:endParaRPr lang="en-US" sz="1800" dirty="0"/>
          </a:p>
        </p:txBody>
      </p:sp>
      <p:sp>
        <p:nvSpPr>
          <p:cNvPr id="95249" name="Oval 17"/>
          <p:cNvSpPr>
            <a:spLocks noChangeArrowheads="1"/>
          </p:cNvSpPr>
          <p:nvPr/>
        </p:nvSpPr>
        <p:spPr bwMode="auto">
          <a:xfrm>
            <a:off x="5962650" y="2519363"/>
            <a:ext cx="276225" cy="276225"/>
          </a:xfrm>
          <a:prstGeom prst="ellipse">
            <a:avLst/>
          </a:prstGeom>
          <a:solidFill>
            <a:srgbClr val="FAFD00"/>
          </a:solidFill>
          <a:ln w="12700">
            <a:solidFill>
              <a:srgbClr val="B3B900"/>
            </a:solidFill>
            <a:round/>
            <a:headEnd/>
            <a:tailEnd/>
          </a:ln>
          <a:effectLst/>
        </p:spPr>
        <p:txBody>
          <a:bodyPr wrap="none" anchor="ctr"/>
          <a:lstStyle/>
          <a:p>
            <a:endParaRPr lang="en-US" sz="1800" dirty="0"/>
          </a:p>
        </p:txBody>
      </p:sp>
      <p:sp>
        <p:nvSpPr>
          <p:cNvPr id="95250" name="Oval 18"/>
          <p:cNvSpPr>
            <a:spLocks noChangeArrowheads="1"/>
          </p:cNvSpPr>
          <p:nvPr/>
        </p:nvSpPr>
        <p:spPr bwMode="auto">
          <a:xfrm>
            <a:off x="6134100" y="4176713"/>
            <a:ext cx="276225" cy="276225"/>
          </a:xfrm>
          <a:prstGeom prst="ellipse">
            <a:avLst/>
          </a:prstGeom>
          <a:solidFill>
            <a:srgbClr val="8901F3"/>
          </a:solidFill>
          <a:ln w="12700">
            <a:solidFill>
              <a:srgbClr val="8901F3"/>
            </a:solidFill>
            <a:round/>
            <a:headEnd/>
            <a:tailEnd/>
          </a:ln>
          <a:effectLst/>
        </p:spPr>
        <p:txBody>
          <a:bodyPr wrap="none" anchor="ctr"/>
          <a:lstStyle/>
          <a:p>
            <a:endParaRPr lang="en-US" sz="1800" dirty="0"/>
          </a:p>
        </p:txBody>
      </p:sp>
      <p:grpSp>
        <p:nvGrpSpPr>
          <p:cNvPr id="2" name="Group 19"/>
          <p:cNvGrpSpPr>
            <a:grpSpLocks/>
          </p:cNvGrpSpPr>
          <p:nvPr/>
        </p:nvGrpSpPr>
        <p:grpSpPr bwMode="auto">
          <a:xfrm>
            <a:off x="1190625" y="5294712"/>
            <a:ext cx="3024188" cy="698897"/>
            <a:chOff x="40" y="3727"/>
            <a:chExt cx="2540" cy="587"/>
          </a:xfrm>
        </p:grpSpPr>
        <p:sp>
          <p:nvSpPr>
            <p:cNvPr id="95252" name="Oval 20"/>
            <p:cNvSpPr>
              <a:spLocks noChangeArrowheads="1"/>
            </p:cNvSpPr>
            <p:nvPr/>
          </p:nvSpPr>
          <p:spPr bwMode="auto">
            <a:xfrm>
              <a:off x="40" y="3748"/>
              <a:ext cx="184" cy="184"/>
            </a:xfrm>
            <a:prstGeom prst="ellipse">
              <a:avLst/>
            </a:prstGeom>
            <a:solidFill>
              <a:srgbClr val="FAFD00"/>
            </a:solidFill>
            <a:ln w="12700">
              <a:solidFill>
                <a:srgbClr val="B3B900"/>
              </a:solidFill>
              <a:round/>
              <a:headEnd/>
              <a:tailEnd/>
            </a:ln>
            <a:effectLst/>
          </p:spPr>
          <p:txBody>
            <a:bodyPr wrap="none" anchor="ctr"/>
            <a:lstStyle/>
            <a:p>
              <a:endParaRPr lang="en-US" sz="1800" dirty="0"/>
            </a:p>
          </p:txBody>
        </p:sp>
        <p:sp>
          <p:nvSpPr>
            <p:cNvPr id="95253" name="Oval 21"/>
            <p:cNvSpPr>
              <a:spLocks noChangeArrowheads="1"/>
            </p:cNvSpPr>
            <p:nvPr/>
          </p:nvSpPr>
          <p:spPr bwMode="auto">
            <a:xfrm>
              <a:off x="40" y="4108"/>
              <a:ext cx="184" cy="184"/>
            </a:xfrm>
            <a:prstGeom prst="ellipse">
              <a:avLst/>
            </a:prstGeom>
            <a:solidFill>
              <a:srgbClr val="8901F3"/>
            </a:solidFill>
            <a:ln w="12700">
              <a:solidFill>
                <a:srgbClr val="8901F3"/>
              </a:solidFill>
              <a:round/>
              <a:headEnd/>
              <a:tailEnd/>
            </a:ln>
            <a:effectLst/>
          </p:spPr>
          <p:txBody>
            <a:bodyPr wrap="none" anchor="ctr"/>
            <a:lstStyle/>
            <a:p>
              <a:endParaRPr lang="en-US" sz="1800" dirty="0"/>
            </a:p>
          </p:txBody>
        </p:sp>
        <p:sp>
          <p:nvSpPr>
            <p:cNvPr id="95254" name="Rectangle 22"/>
            <p:cNvSpPr>
              <a:spLocks noChangeArrowheads="1"/>
            </p:cNvSpPr>
            <p:nvPr/>
          </p:nvSpPr>
          <p:spPr bwMode="auto">
            <a:xfrm>
              <a:off x="266" y="3727"/>
              <a:ext cx="2240" cy="252"/>
            </a:xfrm>
            <a:prstGeom prst="rect">
              <a:avLst/>
            </a:prstGeom>
            <a:noFill/>
            <a:ln w="9525">
              <a:noFill/>
              <a:miter lim="800000"/>
              <a:headEnd/>
              <a:tailEnd/>
            </a:ln>
            <a:effectLst/>
          </p:spPr>
          <p:txBody>
            <a:bodyPr wrap="none" lIns="69056" tIns="34529" rIns="69056" bIns="34529">
              <a:spAutoFit/>
            </a:bodyPr>
            <a:lstStyle/>
            <a:p>
              <a:pPr eaLnBrk="0" hangingPunct="0"/>
              <a:r>
                <a:rPr lang="en-US" sz="1500" b="1" dirty="0">
                  <a:latin typeface="Times New Roman" pitchFamily="18" charset="0"/>
                </a:rPr>
                <a:t>= Historical/Cultural Resource</a:t>
              </a:r>
            </a:p>
          </p:txBody>
        </p:sp>
        <p:sp>
          <p:nvSpPr>
            <p:cNvPr id="95255" name="Rectangle 23"/>
            <p:cNvSpPr>
              <a:spLocks noChangeArrowheads="1"/>
            </p:cNvSpPr>
            <p:nvPr/>
          </p:nvSpPr>
          <p:spPr bwMode="auto">
            <a:xfrm>
              <a:off x="266" y="4062"/>
              <a:ext cx="2314" cy="252"/>
            </a:xfrm>
            <a:prstGeom prst="rect">
              <a:avLst/>
            </a:prstGeom>
            <a:noFill/>
            <a:ln w="9525">
              <a:noFill/>
              <a:miter lim="800000"/>
              <a:headEnd/>
              <a:tailEnd/>
            </a:ln>
            <a:effectLst/>
          </p:spPr>
          <p:txBody>
            <a:bodyPr lIns="69056" tIns="34529" rIns="69056" bIns="34529">
              <a:spAutoFit/>
            </a:bodyPr>
            <a:lstStyle/>
            <a:p>
              <a:pPr eaLnBrk="0" hangingPunct="0"/>
              <a:r>
                <a:rPr lang="en-US" sz="1500" b="1" dirty="0">
                  <a:latin typeface="Times New Roman" pitchFamily="18" charset="0"/>
                </a:rPr>
                <a:t>= T/E Species/Critical Habitat</a:t>
              </a:r>
            </a:p>
          </p:txBody>
        </p:sp>
      </p:grpSp>
      <p:sp>
        <p:nvSpPr>
          <p:cNvPr id="95256" name="Line 24"/>
          <p:cNvSpPr>
            <a:spLocks noChangeShapeType="1"/>
          </p:cNvSpPr>
          <p:nvPr/>
        </p:nvSpPr>
        <p:spPr bwMode="auto">
          <a:xfrm>
            <a:off x="3814762" y="3443288"/>
            <a:ext cx="300038" cy="171450"/>
          </a:xfrm>
          <a:prstGeom prst="line">
            <a:avLst/>
          </a:prstGeom>
          <a:noFill/>
          <a:ln w="76200">
            <a:solidFill>
              <a:schemeClr val="tx1"/>
            </a:solidFill>
            <a:round/>
            <a:headEnd type="none" w="sm" len="sm"/>
            <a:tailEnd type="none" w="sm" len="sm"/>
          </a:ln>
          <a:effectLst/>
        </p:spPr>
        <p:txBody>
          <a:bodyPr wrap="none" anchor="ctr"/>
          <a:lstStyle/>
          <a:p>
            <a:endParaRPr lang="en-US" sz="1800" dirty="0"/>
          </a:p>
        </p:txBody>
      </p:sp>
      <p:sp>
        <p:nvSpPr>
          <p:cNvPr id="95257" name="Freeform 25" descr="Light upward diagonal"/>
          <p:cNvSpPr>
            <a:spLocks/>
          </p:cNvSpPr>
          <p:nvPr/>
        </p:nvSpPr>
        <p:spPr bwMode="auto">
          <a:xfrm>
            <a:off x="4257675" y="4424362"/>
            <a:ext cx="391716" cy="758429"/>
          </a:xfrm>
          <a:custGeom>
            <a:avLst/>
            <a:gdLst/>
            <a:ahLst/>
            <a:cxnLst>
              <a:cxn ang="0">
                <a:pos x="156" y="580"/>
              </a:cxn>
              <a:cxn ang="0">
                <a:pos x="136" y="572"/>
              </a:cxn>
              <a:cxn ang="0">
                <a:pos x="108" y="560"/>
              </a:cxn>
              <a:cxn ang="0">
                <a:pos x="76" y="636"/>
              </a:cxn>
              <a:cxn ang="0">
                <a:pos x="0" y="600"/>
              </a:cxn>
              <a:cxn ang="0">
                <a:pos x="248" y="0"/>
              </a:cxn>
              <a:cxn ang="0">
                <a:pos x="296" y="20"/>
              </a:cxn>
              <a:cxn ang="0">
                <a:pos x="328" y="28"/>
              </a:cxn>
              <a:cxn ang="0">
                <a:pos x="164" y="416"/>
              </a:cxn>
              <a:cxn ang="0">
                <a:pos x="312" y="484"/>
              </a:cxn>
              <a:cxn ang="0">
                <a:pos x="260" y="620"/>
              </a:cxn>
              <a:cxn ang="0">
                <a:pos x="236" y="612"/>
              </a:cxn>
              <a:cxn ang="0">
                <a:pos x="204" y="600"/>
              </a:cxn>
              <a:cxn ang="0">
                <a:pos x="180" y="592"/>
              </a:cxn>
              <a:cxn ang="0">
                <a:pos x="156" y="580"/>
              </a:cxn>
            </a:cxnLst>
            <a:rect l="0" t="0" r="r" b="b"/>
            <a:pathLst>
              <a:path w="329" h="637">
                <a:moveTo>
                  <a:pt x="156" y="580"/>
                </a:moveTo>
                <a:lnTo>
                  <a:pt x="136" y="572"/>
                </a:lnTo>
                <a:lnTo>
                  <a:pt x="108" y="560"/>
                </a:lnTo>
                <a:lnTo>
                  <a:pt x="76" y="636"/>
                </a:lnTo>
                <a:lnTo>
                  <a:pt x="0" y="600"/>
                </a:lnTo>
                <a:lnTo>
                  <a:pt x="248" y="0"/>
                </a:lnTo>
                <a:lnTo>
                  <a:pt x="296" y="20"/>
                </a:lnTo>
                <a:lnTo>
                  <a:pt x="328" y="28"/>
                </a:lnTo>
                <a:lnTo>
                  <a:pt x="164" y="416"/>
                </a:lnTo>
                <a:lnTo>
                  <a:pt x="312" y="484"/>
                </a:lnTo>
                <a:lnTo>
                  <a:pt x="260" y="620"/>
                </a:lnTo>
                <a:lnTo>
                  <a:pt x="236" y="612"/>
                </a:lnTo>
                <a:lnTo>
                  <a:pt x="204" y="600"/>
                </a:lnTo>
                <a:lnTo>
                  <a:pt x="180" y="592"/>
                </a:lnTo>
                <a:lnTo>
                  <a:pt x="156" y="580"/>
                </a:lnTo>
              </a:path>
            </a:pathLst>
          </a:custGeom>
          <a:pattFill prst="ltUpDiag">
            <a:fgClr>
              <a:schemeClr val="tx1"/>
            </a:fgClr>
            <a:bgClr>
              <a:schemeClr val="bg1"/>
            </a:bgClr>
          </a:pattFill>
          <a:ln w="12700" cap="rnd" cmpd="sng">
            <a:solidFill>
              <a:schemeClr val="tx1"/>
            </a:solidFill>
            <a:prstDash val="solid"/>
            <a:round/>
            <a:headEnd/>
            <a:tailEnd/>
          </a:ln>
          <a:effectLst/>
        </p:spPr>
        <p:txBody>
          <a:bodyPr/>
          <a:lstStyle/>
          <a:p>
            <a:endParaRPr lang="en-US" sz="1800" dirty="0"/>
          </a:p>
        </p:txBody>
      </p:sp>
      <p:sp>
        <p:nvSpPr>
          <p:cNvPr id="3" name="Slide Number Placeholder 2"/>
          <p:cNvSpPr>
            <a:spLocks noGrp="1"/>
          </p:cNvSpPr>
          <p:nvPr>
            <p:ph type="sldNum" sz="quarter" idx="10"/>
          </p:nvPr>
        </p:nvSpPr>
        <p:spPr/>
        <p:txBody>
          <a:bodyPr/>
          <a:lstStyle/>
          <a:p>
            <a:pPr>
              <a:defRPr/>
            </a:pPr>
            <a:fld id="{F156AAAA-E3E1-473C-BD37-65D034390EF9}" type="slidenum">
              <a:rPr lang="en-US" smtClean="0"/>
              <a:pPr>
                <a:defRPr/>
              </a:pPr>
              <a:t>20</a:t>
            </a:fld>
            <a:endParaRPr lang="en-US"/>
          </a:p>
        </p:txBody>
      </p:sp>
      <p:sp>
        <p:nvSpPr>
          <p:cNvPr id="25" name="TextBox 24"/>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
        <p:nvSpPr>
          <p:cNvPr id="5" name="TextBox 4"/>
          <p:cNvSpPr txBox="1"/>
          <p:nvPr/>
        </p:nvSpPr>
        <p:spPr>
          <a:xfrm>
            <a:off x="375499" y="1375545"/>
            <a:ext cx="3018973" cy="2031325"/>
          </a:xfrm>
          <a:prstGeom prst="rect">
            <a:avLst/>
          </a:prstGeom>
          <a:noFill/>
        </p:spPr>
        <p:txBody>
          <a:bodyPr wrap="square" rtlCol="0">
            <a:spAutoFit/>
          </a:bodyPr>
          <a:lstStyle/>
          <a:p>
            <a:r>
              <a:rPr lang="en-US" dirty="0"/>
              <a:t>The activities that meet the Corps’ three tests:</a:t>
            </a:r>
          </a:p>
          <a:p>
            <a:r>
              <a:rPr lang="en-US" dirty="0"/>
              <a:t>--Residential Development</a:t>
            </a:r>
          </a:p>
          <a:p>
            <a:r>
              <a:rPr lang="en-US" dirty="0"/>
              <a:t>--Staging Areas</a:t>
            </a:r>
          </a:p>
          <a:p>
            <a:r>
              <a:rPr lang="en-US" dirty="0"/>
              <a:t>--Mitigation Areas</a:t>
            </a:r>
          </a:p>
          <a:p>
            <a:r>
              <a:rPr lang="en-US" dirty="0"/>
              <a:t>---Borrow areas – maybe</a:t>
            </a:r>
          </a:p>
          <a:p>
            <a:endParaRPr lang="en-US" dirty="0"/>
          </a:p>
        </p:txBody>
      </p:sp>
    </p:spTree>
    <p:extLst>
      <p:ext uri="{BB962C8B-B14F-4D97-AF65-F5344CB8AC3E}">
        <p14:creationId xmlns:p14="http://schemas.microsoft.com/office/powerpoint/2010/main" val="2867833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reeform 2"/>
          <p:cNvSpPr>
            <a:spLocks/>
          </p:cNvSpPr>
          <p:nvPr/>
        </p:nvSpPr>
        <p:spPr bwMode="auto">
          <a:xfrm>
            <a:off x="3586162" y="1543050"/>
            <a:ext cx="985838" cy="3358754"/>
          </a:xfrm>
          <a:custGeom>
            <a:avLst/>
            <a:gdLst/>
            <a:ahLst/>
            <a:cxnLst>
              <a:cxn ang="0">
                <a:pos x="312" y="3000"/>
              </a:cxn>
              <a:cxn ang="0">
                <a:pos x="348" y="2904"/>
              </a:cxn>
              <a:cxn ang="0">
                <a:pos x="348" y="2772"/>
              </a:cxn>
              <a:cxn ang="0">
                <a:pos x="264" y="2628"/>
              </a:cxn>
              <a:cxn ang="0">
                <a:pos x="216" y="2568"/>
              </a:cxn>
              <a:cxn ang="0">
                <a:pos x="156" y="2448"/>
              </a:cxn>
              <a:cxn ang="0">
                <a:pos x="108" y="2364"/>
              </a:cxn>
              <a:cxn ang="0">
                <a:pos x="48" y="2208"/>
              </a:cxn>
              <a:cxn ang="0">
                <a:pos x="0" y="2088"/>
              </a:cxn>
              <a:cxn ang="0">
                <a:pos x="24" y="1992"/>
              </a:cxn>
              <a:cxn ang="0">
                <a:pos x="120" y="1872"/>
              </a:cxn>
              <a:cxn ang="0">
                <a:pos x="180" y="1812"/>
              </a:cxn>
              <a:cxn ang="0">
                <a:pos x="252" y="1644"/>
              </a:cxn>
              <a:cxn ang="0">
                <a:pos x="264" y="1476"/>
              </a:cxn>
              <a:cxn ang="0">
                <a:pos x="264" y="1356"/>
              </a:cxn>
              <a:cxn ang="0">
                <a:pos x="240" y="1128"/>
              </a:cxn>
              <a:cxn ang="0">
                <a:pos x="324" y="876"/>
              </a:cxn>
              <a:cxn ang="0">
                <a:pos x="528" y="660"/>
              </a:cxn>
              <a:cxn ang="0">
                <a:pos x="552" y="672"/>
              </a:cxn>
              <a:cxn ang="0">
                <a:pos x="600" y="492"/>
              </a:cxn>
              <a:cxn ang="0">
                <a:pos x="588" y="384"/>
              </a:cxn>
              <a:cxn ang="0">
                <a:pos x="588" y="276"/>
              </a:cxn>
              <a:cxn ang="0">
                <a:pos x="576" y="120"/>
              </a:cxn>
              <a:cxn ang="0">
                <a:pos x="696" y="0"/>
              </a:cxn>
              <a:cxn ang="0">
                <a:pos x="756" y="240"/>
              </a:cxn>
              <a:cxn ang="0">
                <a:pos x="768" y="348"/>
              </a:cxn>
              <a:cxn ang="0">
                <a:pos x="780" y="480"/>
              </a:cxn>
              <a:cxn ang="0">
                <a:pos x="780" y="588"/>
              </a:cxn>
              <a:cxn ang="0">
                <a:pos x="768" y="672"/>
              </a:cxn>
              <a:cxn ang="0">
                <a:pos x="696" y="768"/>
              </a:cxn>
              <a:cxn ang="0">
                <a:pos x="540" y="936"/>
              </a:cxn>
              <a:cxn ang="0">
                <a:pos x="444" y="1032"/>
              </a:cxn>
              <a:cxn ang="0">
                <a:pos x="480" y="1140"/>
              </a:cxn>
              <a:cxn ang="0">
                <a:pos x="456" y="1260"/>
              </a:cxn>
              <a:cxn ang="0">
                <a:pos x="432" y="1380"/>
              </a:cxn>
              <a:cxn ang="0">
                <a:pos x="432" y="1512"/>
              </a:cxn>
              <a:cxn ang="0">
                <a:pos x="492" y="1512"/>
              </a:cxn>
              <a:cxn ang="0">
                <a:pos x="576" y="1464"/>
              </a:cxn>
              <a:cxn ang="0">
                <a:pos x="636" y="1356"/>
              </a:cxn>
              <a:cxn ang="0">
                <a:pos x="708" y="1212"/>
              </a:cxn>
              <a:cxn ang="0">
                <a:pos x="732" y="1128"/>
              </a:cxn>
              <a:cxn ang="0">
                <a:pos x="732" y="1056"/>
              </a:cxn>
              <a:cxn ang="0">
                <a:pos x="756" y="972"/>
              </a:cxn>
              <a:cxn ang="0">
                <a:pos x="780" y="984"/>
              </a:cxn>
              <a:cxn ang="0">
                <a:pos x="804" y="1068"/>
              </a:cxn>
              <a:cxn ang="0">
                <a:pos x="828" y="1200"/>
              </a:cxn>
              <a:cxn ang="0">
                <a:pos x="792" y="1308"/>
              </a:cxn>
              <a:cxn ang="0">
                <a:pos x="768" y="1392"/>
              </a:cxn>
              <a:cxn ang="0">
                <a:pos x="696" y="1476"/>
              </a:cxn>
              <a:cxn ang="0">
                <a:pos x="648" y="1548"/>
              </a:cxn>
              <a:cxn ang="0">
                <a:pos x="552" y="1644"/>
              </a:cxn>
              <a:cxn ang="0">
                <a:pos x="444" y="1728"/>
              </a:cxn>
              <a:cxn ang="0">
                <a:pos x="420" y="1848"/>
              </a:cxn>
              <a:cxn ang="0">
                <a:pos x="360" y="1956"/>
              </a:cxn>
              <a:cxn ang="0">
                <a:pos x="312" y="2064"/>
              </a:cxn>
              <a:cxn ang="0">
                <a:pos x="252" y="2160"/>
              </a:cxn>
              <a:cxn ang="0">
                <a:pos x="288" y="2268"/>
              </a:cxn>
              <a:cxn ang="0">
                <a:pos x="360" y="2388"/>
              </a:cxn>
              <a:cxn ang="0">
                <a:pos x="444" y="2520"/>
              </a:cxn>
              <a:cxn ang="0">
                <a:pos x="528" y="2808"/>
              </a:cxn>
              <a:cxn ang="0">
                <a:pos x="468" y="2988"/>
              </a:cxn>
              <a:cxn ang="0">
                <a:pos x="312" y="3000"/>
              </a:cxn>
            </a:cxnLst>
            <a:rect l="0" t="0" r="r" b="b"/>
            <a:pathLst>
              <a:path w="829" h="3001">
                <a:moveTo>
                  <a:pt x="312" y="3000"/>
                </a:moveTo>
                <a:lnTo>
                  <a:pt x="348" y="2904"/>
                </a:lnTo>
                <a:lnTo>
                  <a:pt x="348" y="2772"/>
                </a:lnTo>
                <a:lnTo>
                  <a:pt x="264" y="2628"/>
                </a:lnTo>
                <a:lnTo>
                  <a:pt x="216" y="2568"/>
                </a:lnTo>
                <a:lnTo>
                  <a:pt x="156" y="2448"/>
                </a:lnTo>
                <a:lnTo>
                  <a:pt x="108" y="2364"/>
                </a:lnTo>
                <a:lnTo>
                  <a:pt x="48" y="2208"/>
                </a:lnTo>
                <a:lnTo>
                  <a:pt x="0" y="2088"/>
                </a:lnTo>
                <a:lnTo>
                  <a:pt x="24" y="1992"/>
                </a:lnTo>
                <a:lnTo>
                  <a:pt x="120" y="1872"/>
                </a:lnTo>
                <a:lnTo>
                  <a:pt x="180" y="1812"/>
                </a:lnTo>
                <a:lnTo>
                  <a:pt x="252" y="1644"/>
                </a:lnTo>
                <a:lnTo>
                  <a:pt x="264" y="1476"/>
                </a:lnTo>
                <a:lnTo>
                  <a:pt x="264" y="1356"/>
                </a:lnTo>
                <a:lnTo>
                  <a:pt x="240" y="1128"/>
                </a:lnTo>
                <a:lnTo>
                  <a:pt x="324" y="876"/>
                </a:lnTo>
                <a:lnTo>
                  <a:pt x="528" y="660"/>
                </a:lnTo>
                <a:lnTo>
                  <a:pt x="552" y="672"/>
                </a:lnTo>
                <a:lnTo>
                  <a:pt x="600" y="492"/>
                </a:lnTo>
                <a:lnTo>
                  <a:pt x="588" y="384"/>
                </a:lnTo>
                <a:lnTo>
                  <a:pt x="588" y="276"/>
                </a:lnTo>
                <a:lnTo>
                  <a:pt x="576" y="120"/>
                </a:lnTo>
                <a:lnTo>
                  <a:pt x="696" y="0"/>
                </a:lnTo>
                <a:lnTo>
                  <a:pt x="756" y="240"/>
                </a:lnTo>
                <a:lnTo>
                  <a:pt x="768" y="348"/>
                </a:lnTo>
                <a:lnTo>
                  <a:pt x="780" y="480"/>
                </a:lnTo>
                <a:lnTo>
                  <a:pt x="780" y="588"/>
                </a:lnTo>
                <a:lnTo>
                  <a:pt x="768" y="672"/>
                </a:lnTo>
                <a:lnTo>
                  <a:pt x="696" y="768"/>
                </a:lnTo>
                <a:lnTo>
                  <a:pt x="540" y="936"/>
                </a:lnTo>
                <a:lnTo>
                  <a:pt x="444" y="1032"/>
                </a:lnTo>
                <a:lnTo>
                  <a:pt x="480" y="1140"/>
                </a:lnTo>
                <a:lnTo>
                  <a:pt x="456" y="1260"/>
                </a:lnTo>
                <a:lnTo>
                  <a:pt x="432" y="1380"/>
                </a:lnTo>
                <a:lnTo>
                  <a:pt x="432" y="1512"/>
                </a:lnTo>
                <a:lnTo>
                  <a:pt x="492" y="1512"/>
                </a:lnTo>
                <a:lnTo>
                  <a:pt x="576" y="1464"/>
                </a:lnTo>
                <a:lnTo>
                  <a:pt x="636" y="1356"/>
                </a:lnTo>
                <a:lnTo>
                  <a:pt x="708" y="1212"/>
                </a:lnTo>
                <a:lnTo>
                  <a:pt x="732" y="1128"/>
                </a:lnTo>
                <a:lnTo>
                  <a:pt x="732" y="1056"/>
                </a:lnTo>
                <a:lnTo>
                  <a:pt x="756" y="972"/>
                </a:lnTo>
                <a:lnTo>
                  <a:pt x="780" y="984"/>
                </a:lnTo>
                <a:lnTo>
                  <a:pt x="804" y="1068"/>
                </a:lnTo>
                <a:lnTo>
                  <a:pt x="828" y="1200"/>
                </a:lnTo>
                <a:lnTo>
                  <a:pt x="792" y="1308"/>
                </a:lnTo>
                <a:lnTo>
                  <a:pt x="768" y="1392"/>
                </a:lnTo>
                <a:lnTo>
                  <a:pt x="696" y="1476"/>
                </a:lnTo>
                <a:lnTo>
                  <a:pt x="648" y="1548"/>
                </a:lnTo>
                <a:lnTo>
                  <a:pt x="552" y="1644"/>
                </a:lnTo>
                <a:lnTo>
                  <a:pt x="444" y="1728"/>
                </a:lnTo>
                <a:lnTo>
                  <a:pt x="420" y="1848"/>
                </a:lnTo>
                <a:lnTo>
                  <a:pt x="360" y="1956"/>
                </a:lnTo>
                <a:lnTo>
                  <a:pt x="312" y="2064"/>
                </a:lnTo>
                <a:lnTo>
                  <a:pt x="252" y="2160"/>
                </a:lnTo>
                <a:lnTo>
                  <a:pt x="288" y="2268"/>
                </a:lnTo>
                <a:lnTo>
                  <a:pt x="360" y="2388"/>
                </a:lnTo>
                <a:lnTo>
                  <a:pt x="444" y="2520"/>
                </a:lnTo>
                <a:lnTo>
                  <a:pt x="528" y="2808"/>
                </a:lnTo>
                <a:lnTo>
                  <a:pt x="468" y="2988"/>
                </a:lnTo>
                <a:lnTo>
                  <a:pt x="312" y="3000"/>
                </a:lnTo>
              </a:path>
            </a:pathLst>
          </a:custGeom>
          <a:solidFill>
            <a:srgbClr val="008000"/>
          </a:solidFill>
          <a:ln w="12700" cap="rnd" cmpd="sng">
            <a:solidFill>
              <a:schemeClr val="accent2"/>
            </a:solidFill>
            <a:prstDash val="solid"/>
            <a:round/>
            <a:headEnd/>
            <a:tailEnd/>
          </a:ln>
          <a:effectLst/>
        </p:spPr>
        <p:txBody>
          <a:bodyPr/>
          <a:lstStyle/>
          <a:p>
            <a:endParaRPr lang="en-US" sz="1800" dirty="0"/>
          </a:p>
        </p:txBody>
      </p:sp>
      <p:sp>
        <p:nvSpPr>
          <p:cNvPr id="95235" name="Freeform 3"/>
          <p:cNvSpPr>
            <a:spLocks/>
          </p:cNvSpPr>
          <p:nvPr/>
        </p:nvSpPr>
        <p:spPr bwMode="auto">
          <a:xfrm>
            <a:off x="3686175" y="1485900"/>
            <a:ext cx="701279" cy="3544491"/>
          </a:xfrm>
          <a:custGeom>
            <a:avLst/>
            <a:gdLst/>
            <a:ahLst/>
            <a:cxnLst>
              <a:cxn ang="0">
                <a:pos x="216" y="2892"/>
              </a:cxn>
              <a:cxn ang="0">
                <a:pos x="300" y="2772"/>
              </a:cxn>
              <a:cxn ang="0">
                <a:pos x="300" y="2592"/>
              </a:cxn>
              <a:cxn ang="0">
                <a:pos x="216" y="2376"/>
              </a:cxn>
              <a:cxn ang="0">
                <a:pos x="132" y="2232"/>
              </a:cxn>
              <a:cxn ang="0">
                <a:pos x="24" y="1944"/>
              </a:cxn>
              <a:cxn ang="0">
                <a:pos x="132" y="1836"/>
              </a:cxn>
              <a:cxn ang="0">
                <a:pos x="204" y="1692"/>
              </a:cxn>
              <a:cxn ang="0">
                <a:pos x="144" y="1296"/>
              </a:cxn>
              <a:cxn ang="0">
                <a:pos x="156" y="984"/>
              </a:cxn>
              <a:cxn ang="0">
                <a:pos x="316" y="712"/>
              </a:cxn>
              <a:cxn ang="0">
                <a:pos x="444" y="636"/>
              </a:cxn>
              <a:cxn ang="0">
                <a:pos x="588" y="324"/>
              </a:cxn>
              <a:cxn ang="0">
                <a:pos x="564" y="24"/>
              </a:cxn>
              <a:cxn ang="0">
                <a:pos x="564" y="0"/>
              </a:cxn>
              <a:cxn ang="0">
                <a:pos x="576" y="108"/>
              </a:cxn>
              <a:cxn ang="0">
                <a:pos x="576" y="204"/>
              </a:cxn>
              <a:cxn ang="0">
                <a:pos x="588" y="300"/>
              </a:cxn>
              <a:cxn ang="0">
                <a:pos x="512" y="564"/>
              </a:cxn>
              <a:cxn ang="0">
                <a:pos x="388" y="800"/>
              </a:cxn>
              <a:cxn ang="0">
                <a:pos x="396" y="1000"/>
              </a:cxn>
              <a:cxn ang="0">
                <a:pos x="372" y="1404"/>
              </a:cxn>
              <a:cxn ang="0">
                <a:pos x="360" y="1776"/>
              </a:cxn>
              <a:cxn ang="0">
                <a:pos x="204" y="1824"/>
              </a:cxn>
              <a:cxn ang="0">
                <a:pos x="84" y="1932"/>
              </a:cxn>
              <a:cxn ang="0">
                <a:pos x="36" y="2064"/>
              </a:cxn>
              <a:cxn ang="0">
                <a:pos x="144" y="2184"/>
              </a:cxn>
              <a:cxn ang="0">
                <a:pos x="264" y="2400"/>
              </a:cxn>
              <a:cxn ang="0">
                <a:pos x="348" y="2592"/>
              </a:cxn>
              <a:cxn ang="0">
                <a:pos x="336" y="2808"/>
              </a:cxn>
              <a:cxn ang="0">
                <a:pos x="240" y="2952"/>
              </a:cxn>
              <a:cxn ang="0">
                <a:pos x="12" y="2976"/>
              </a:cxn>
            </a:cxnLst>
            <a:rect l="0" t="0" r="r" b="b"/>
            <a:pathLst>
              <a:path w="589" h="2977">
                <a:moveTo>
                  <a:pt x="12" y="2976"/>
                </a:moveTo>
                <a:lnTo>
                  <a:pt x="216" y="2892"/>
                </a:lnTo>
                <a:lnTo>
                  <a:pt x="252" y="2856"/>
                </a:lnTo>
                <a:lnTo>
                  <a:pt x="300" y="2772"/>
                </a:lnTo>
                <a:lnTo>
                  <a:pt x="300" y="2688"/>
                </a:lnTo>
                <a:lnTo>
                  <a:pt x="300" y="2592"/>
                </a:lnTo>
                <a:lnTo>
                  <a:pt x="264" y="2472"/>
                </a:lnTo>
                <a:lnTo>
                  <a:pt x="216" y="2376"/>
                </a:lnTo>
                <a:lnTo>
                  <a:pt x="168" y="2292"/>
                </a:lnTo>
                <a:lnTo>
                  <a:pt x="132" y="2232"/>
                </a:lnTo>
                <a:lnTo>
                  <a:pt x="0" y="2052"/>
                </a:lnTo>
                <a:lnTo>
                  <a:pt x="24" y="1944"/>
                </a:lnTo>
                <a:lnTo>
                  <a:pt x="60" y="1896"/>
                </a:lnTo>
                <a:lnTo>
                  <a:pt x="132" y="1836"/>
                </a:lnTo>
                <a:lnTo>
                  <a:pt x="180" y="1788"/>
                </a:lnTo>
                <a:lnTo>
                  <a:pt x="204" y="1692"/>
                </a:lnTo>
                <a:lnTo>
                  <a:pt x="132" y="1632"/>
                </a:lnTo>
                <a:lnTo>
                  <a:pt x="144" y="1296"/>
                </a:lnTo>
                <a:lnTo>
                  <a:pt x="156" y="1152"/>
                </a:lnTo>
                <a:lnTo>
                  <a:pt x="156" y="984"/>
                </a:lnTo>
                <a:lnTo>
                  <a:pt x="228" y="800"/>
                </a:lnTo>
                <a:lnTo>
                  <a:pt x="316" y="712"/>
                </a:lnTo>
                <a:lnTo>
                  <a:pt x="372" y="708"/>
                </a:lnTo>
                <a:lnTo>
                  <a:pt x="444" y="636"/>
                </a:lnTo>
                <a:lnTo>
                  <a:pt x="576" y="420"/>
                </a:lnTo>
                <a:lnTo>
                  <a:pt x="588" y="324"/>
                </a:lnTo>
                <a:lnTo>
                  <a:pt x="576" y="156"/>
                </a:lnTo>
                <a:lnTo>
                  <a:pt x="564" y="24"/>
                </a:lnTo>
                <a:lnTo>
                  <a:pt x="564" y="72"/>
                </a:lnTo>
                <a:lnTo>
                  <a:pt x="564" y="0"/>
                </a:lnTo>
                <a:lnTo>
                  <a:pt x="564" y="72"/>
                </a:lnTo>
                <a:lnTo>
                  <a:pt x="576" y="108"/>
                </a:lnTo>
                <a:lnTo>
                  <a:pt x="588" y="144"/>
                </a:lnTo>
                <a:lnTo>
                  <a:pt x="576" y="204"/>
                </a:lnTo>
                <a:lnTo>
                  <a:pt x="576" y="204"/>
                </a:lnTo>
                <a:lnTo>
                  <a:pt x="588" y="300"/>
                </a:lnTo>
                <a:lnTo>
                  <a:pt x="580" y="420"/>
                </a:lnTo>
                <a:lnTo>
                  <a:pt x="512" y="564"/>
                </a:lnTo>
                <a:lnTo>
                  <a:pt x="384" y="720"/>
                </a:lnTo>
                <a:lnTo>
                  <a:pt x="388" y="800"/>
                </a:lnTo>
                <a:lnTo>
                  <a:pt x="360" y="936"/>
                </a:lnTo>
                <a:lnTo>
                  <a:pt x="396" y="1000"/>
                </a:lnTo>
                <a:lnTo>
                  <a:pt x="352" y="1248"/>
                </a:lnTo>
                <a:lnTo>
                  <a:pt x="372" y="1404"/>
                </a:lnTo>
                <a:lnTo>
                  <a:pt x="372" y="1560"/>
                </a:lnTo>
                <a:lnTo>
                  <a:pt x="360" y="1776"/>
                </a:lnTo>
                <a:lnTo>
                  <a:pt x="240" y="1716"/>
                </a:lnTo>
                <a:lnTo>
                  <a:pt x="204" y="1824"/>
                </a:lnTo>
                <a:lnTo>
                  <a:pt x="156" y="1884"/>
                </a:lnTo>
                <a:lnTo>
                  <a:pt x="84" y="1932"/>
                </a:lnTo>
                <a:lnTo>
                  <a:pt x="48" y="1980"/>
                </a:lnTo>
                <a:lnTo>
                  <a:pt x="36" y="2064"/>
                </a:lnTo>
                <a:lnTo>
                  <a:pt x="84" y="2112"/>
                </a:lnTo>
                <a:lnTo>
                  <a:pt x="144" y="2184"/>
                </a:lnTo>
                <a:lnTo>
                  <a:pt x="192" y="2268"/>
                </a:lnTo>
                <a:lnTo>
                  <a:pt x="264" y="2400"/>
                </a:lnTo>
                <a:lnTo>
                  <a:pt x="324" y="2484"/>
                </a:lnTo>
                <a:lnTo>
                  <a:pt x="348" y="2592"/>
                </a:lnTo>
                <a:lnTo>
                  <a:pt x="360" y="2724"/>
                </a:lnTo>
                <a:lnTo>
                  <a:pt x="336" y="2808"/>
                </a:lnTo>
                <a:lnTo>
                  <a:pt x="300" y="2904"/>
                </a:lnTo>
                <a:lnTo>
                  <a:pt x="240" y="2952"/>
                </a:lnTo>
                <a:lnTo>
                  <a:pt x="192" y="2964"/>
                </a:lnTo>
                <a:lnTo>
                  <a:pt x="12" y="2976"/>
                </a:lnTo>
              </a:path>
            </a:pathLst>
          </a:custGeom>
          <a:solidFill>
            <a:srgbClr val="3366FF"/>
          </a:solidFill>
          <a:ln w="12700" cap="rnd" cmpd="sng">
            <a:solidFill>
              <a:schemeClr val="accent1"/>
            </a:solidFill>
            <a:prstDash val="solid"/>
            <a:round/>
            <a:headEnd/>
            <a:tailEnd/>
          </a:ln>
          <a:effectLst/>
        </p:spPr>
        <p:txBody>
          <a:bodyPr/>
          <a:lstStyle/>
          <a:p>
            <a:endParaRPr lang="en-US" sz="1800" dirty="0"/>
          </a:p>
        </p:txBody>
      </p:sp>
      <p:sp>
        <p:nvSpPr>
          <p:cNvPr id="95236" name="Freeform 4"/>
          <p:cNvSpPr>
            <a:spLocks/>
          </p:cNvSpPr>
          <p:nvPr/>
        </p:nvSpPr>
        <p:spPr bwMode="auto">
          <a:xfrm>
            <a:off x="5900737" y="1800225"/>
            <a:ext cx="358379" cy="358379"/>
          </a:xfrm>
          <a:custGeom>
            <a:avLst/>
            <a:gdLst/>
            <a:ahLst/>
            <a:cxnLst>
              <a:cxn ang="0">
                <a:pos x="84" y="12"/>
              </a:cxn>
              <a:cxn ang="0">
                <a:pos x="24" y="120"/>
              </a:cxn>
              <a:cxn ang="0">
                <a:pos x="0" y="204"/>
              </a:cxn>
              <a:cxn ang="0">
                <a:pos x="48" y="264"/>
              </a:cxn>
              <a:cxn ang="0">
                <a:pos x="96" y="300"/>
              </a:cxn>
              <a:cxn ang="0">
                <a:pos x="168" y="288"/>
              </a:cxn>
              <a:cxn ang="0">
                <a:pos x="228" y="264"/>
              </a:cxn>
              <a:cxn ang="0">
                <a:pos x="276" y="264"/>
              </a:cxn>
              <a:cxn ang="0">
                <a:pos x="300" y="228"/>
              </a:cxn>
              <a:cxn ang="0">
                <a:pos x="300" y="180"/>
              </a:cxn>
              <a:cxn ang="0">
                <a:pos x="264" y="96"/>
              </a:cxn>
              <a:cxn ang="0">
                <a:pos x="240" y="48"/>
              </a:cxn>
              <a:cxn ang="0">
                <a:pos x="204" y="0"/>
              </a:cxn>
              <a:cxn ang="0">
                <a:pos x="84" y="12"/>
              </a:cxn>
            </a:cxnLst>
            <a:rect l="0" t="0" r="r" b="b"/>
            <a:pathLst>
              <a:path w="301" h="301">
                <a:moveTo>
                  <a:pt x="84" y="12"/>
                </a:moveTo>
                <a:lnTo>
                  <a:pt x="24" y="120"/>
                </a:lnTo>
                <a:lnTo>
                  <a:pt x="0" y="204"/>
                </a:lnTo>
                <a:lnTo>
                  <a:pt x="48" y="264"/>
                </a:lnTo>
                <a:lnTo>
                  <a:pt x="96" y="300"/>
                </a:lnTo>
                <a:lnTo>
                  <a:pt x="168" y="288"/>
                </a:lnTo>
                <a:lnTo>
                  <a:pt x="228" y="264"/>
                </a:lnTo>
                <a:lnTo>
                  <a:pt x="276" y="264"/>
                </a:lnTo>
                <a:lnTo>
                  <a:pt x="300" y="228"/>
                </a:lnTo>
                <a:lnTo>
                  <a:pt x="300" y="180"/>
                </a:lnTo>
                <a:lnTo>
                  <a:pt x="264" y="96"/>
                </a:lnTo>
                <a:lnTo>
                  <a:pt x="240" y="48"/>
                </a:lnTo>
                <a:lnTo>
                  <a:pt x="204" y="0"/>
                </a:lnTo>
                <a:lnTo>
                  <a:pt x="84" y="12"/>
                </a:lnTo>
              </a:path>
            </a:pathLst>
          </a:custGeom>
          <a:solidFill>
            <a:srgbClr val="008000"/>
          </a:solidFill>
          <a:ln w="12700" cap="rnd" cmpd="sng">
            <a:solidFill>
              <a:schemeClr val="accent2"/>
            </a:solidFill>
            <a:prstDash val="solid"/>
            <a:round/>
            <a:headEnd/>
            <a:tailEnd/>
          </a:ln>
          <a:effectLst/>
        </p:spPr>
        <p:txBody>
          <a:bodyPr/>
          <a:lstStyle/>
          <a:p>
            <a:endParaRPr lang="en-US" sz="1800" dirty="0"/>
          </a:p>
        </p:txBody>
      </p:sp>
      <p:sp>
        <p:nvSpPr>
          <p:cNvPr id="95237" name="Freeform 5"/>
          <p:cNvSpPr>
            <a:spLocks/>
          </p:cNvSpPr>
          <p:nvPr/>
        </p:nvSpPr>
        <p:spPr bwMode="auto">
          <a:xfrm>
            <a:off x="5129213" y="2471738"/>
            <a:ext cx="458391" cy="486966"/>
          </a:xfrm>
          <a:custGeom>
            <a:avLst/>
            <a:gdLst/>
            <a:ahLst/>
            <a:cxnLst>
              <a:cxn ang="0">
                <a:pos x="276" y="0"/>
              </a:cxn>
              <a:cxn ang="0">
                <a:pos x="192" y="84"/>
              </a:cxn>
              <a:cxn ang="0">
                <a:pos x="60" y="120"/>
              </a:cxn>
              <a:cxn ang="0">
                <a:pos x="0" y="192"/>
              </a:cxn>
              <a:cxn ang="0">
                <a:pos x="12" y="300"/>
              </a:cxn>
              <a:cxn ang="0">
                <a:pos x="72" y="384"/>
              </a:cxn>
              <a:cxn ang="0">
                <a:pos x="180" y="408"/>
              </a:cxn>
              <a:cxn ang="0">
                <a:pos x="276" y="360"/>
              </a:cxn>
              <a:cxn ang="0">
                <a:pos x="348" y="240"/>
              </a:cxn>
              <a:cxn ang="0">
                <a:pos x="384" y="132"/>
              </a:cxn>
              <a:cxn ang="0">
                <a:pos x="348" y="48"/>
              </a:cxn>
              <a:cxn ang="0">
                <a:pos x="276" y="0"/>
              </a:cxn>
            </a:cxnLst>
            <a:rect l="0" t="0" r="r" b="b"/>
            <a:pathLst>
              <a:path w="385" h="409">
                <a:moveTo>
                  <a:pt x="276" y="0"/>
                </a:moveTo>
                <a:lnTo>
                  <a:pt x="192" y="84"/>
                </a:lnTo>
                <a:lnTo>
                  <a:pt x="60" y="120"/>
                </a:lnTo>
                <a:lnTo>
                  <a:pt x="0" y="192"/>
                </a:lnTo>
                <a:lnTo>
                  <a:pt x="12" y="300"/>
                </a:lnTo>
                <a:lnTo>
                  <a:pt x="72" y="384"/>
                </a:lnTo>
                <a:lnTo>
                  <a:pt x="180" y="408"/>
                </a:lnTo>
                <a:lnTo>
                  <a:pt x="276" y="360"/>
                </a:lnTo>
                <a:lnTo>
                  <a:pt x="348" y="240"/>
                </a:lnTo>
                <a:lnTo>
                  <a:pt x="384" y="132"/>
                </a:lnTo>
                <a:lnTo>
                  <a:pt x="348" y="48"/>
                </a:lnTo>
                <a:lnTo>
                  <a:pt x="276" y="0"/>
                </a:lnTo>
              </a:path>
            </a:pathLst>
          </a:custGeom>
          <a:solidFill>
            <a:srgbClr val="008000"/>
          </a:solidFill>
          <a:ln w="12700" cap="rnd" cmpd="sng">
            <a:solidFill>
              <a:srgbClr val="3366FF"/>
            </a:solidFill>
            <a:prstDash val="solid"/>
            <a:round/>
            <a:headEnd/>
            <a:tailEnd/>
          </a:ln>
          <a:effectLst/>
        </p:spPr>
        <p:txBody>
          <a:bodyPr/>
          <a:lstStyle/>
          <a:p>
            <a:endParaRPr lang="en-US" sz="1800" dirty="0"/>
          </a:p>
        </p:txBody>
      </p:sp>
      <p:sp>
        <p:nvSpPr>
          <p:cNvPr id="95238" name="Freeform 6"/>
          <p:cNvSpPr>
            <a:spLocks/>
          </p:cNvSpPr>
          <p:nvPr/>
        </p:nvSpPr>
        <p:spPr bwMode="auto">
          <a:xfrm>
            <a:off x="5400675" y="4371975"/>
            <a:ext cx="386954" cy="458391"/>
          </a:xfrm>
          <a:custGeom>
            <a:avLst/>
            <a:gdLst/>
            <a:ahLst/>
            <a:cxnLst>
              <a:cxn ang="0">
                <a:pos x="264" y="0"/>
              </a:cxn>
              <a:cxn ang="0">
                <a:pos x="156" y="36"/>
              </a:cxn>
              <a:cxn ang="0">
                <a:pos x="72" y="48"/>
              </a:cxn>
              <a:cxn ang="0">
                <a:pos x="12" y="120"/>
              </a:cxn>
              <a:cxn ang="0">
                <a:pos x="0" y="240"/>
              </a:cxn>
              <a:cxn ang="0">
                <a:pos x="12" y="312"/>
              </a:cxn>
              <a:cxn ang="0">
                <a:pos x="96" y="372"/>
              </a:cxn>
              <a:cxn ang="0">
                <a:pos x="156" y="384"/>
              </a:cxn>
              <a:cxn ang="0">
                <a:pos x="228" y="348"/>
              </a:cxn>
              <a:cxn ang="0">
                <a:pos x="276" y="252"/>
              </a:cxn>
              <a:cxn ang="0">
                <a:pos x="324" y="132"/>
              </a:cxn>
              <a:cxn ang="0">
                <a:pos x="324" y="48"/>
              </a:cxn>
              <a:cxn ang="0">
                <a:pos x="264" y="0"/>
              </a:cxn>
            </a:cxnLst>
            <a:rect l="0" t="0" r="r" b="b"/>
            <a:pathLst>
              <a:path w="325" h="385">
                <a:moveTo>
                  <a:pt x="264" y="0"/>
                </a:moveTo>
                <a:lnTo>
                  <a:pt x="156" y="36"/>
                </a:lnTo>
                <a:lnTo>
                  <a:pt x="72" y="48"/>
                </a:lnTo>
                <a:lnTo>
                  <a:pt x="12" y="120"/>
                </a:lnTo>
                <a:lnTo>
                  <a:pt x="0" y="240"/>
                </a:lnTo>
                <a:lnTo>
                  <a:pt x="12" y="312"/>
                </a:lnTo>
                <a:lnTo>
                  <a:pt x="96" y="372"/>
                </a:lnTo>
                <a:lnTo>
                  <a:pt x="156" y="384"/>
                </a:lnTo>
                <a:lnTo>
                  <a:pt x="228" y="348"/>
                </a:lnTo>
                <a:lnTo>
                  <a:pt x="276" y="252"/>
                </a:lnTo>
                <a:lnTo>
                  <a:pt x="324" y="132"/>
                </a:lnTo>
                <a:lnTo>
                  <a:pt x="324" y="48"/>
                </a:lnTo>
                <a:lnTo>
                  <a:pt x="264" y="0"/>
                </a:lnTo>
              </a:path>
            </a:pathLst>
          </a:custGeom>
          <a:solidFill>
            <a:srgbClr val="008000"/>
          </a:solidFill>
          <a:ln w="12700" cap="rnd" cmpd="sng">
            <a:solidFill>
              <a:schemeClr val="accent2"/>
            </a:solidFill>
            <a:prstDash val="solid"/>
            <a:round/>
            <a:headEnd/>
            <a:tailEnd/>
          </a:ln>
          <a:effectLst/>
        </p:spPr>
        <p:txBody>
          <a:bodyPr/>
          <a:lstStyle/>
          <a:p>
            <a:endParaRPr lang="en-US" sz="1800" dirty="0"/>
          </a:p>
        </p:txBody>
      </p:sp>
      <p:sp>
        <p:nvSpPr>
          <p:cNvPr id="95239" name="Freeform 7"/>
          <p:cNvSpPr>
            <a:spLocks/>
          </p:cNvSpPr>
          <p:nvPr/>
        </p:nvSpPr>
        <p:spPr bwMode="auto">
          <a:xfrm>
            <a:off x="6415087" y="2971800"/>
            <a:ext cx="615554" cy="1544241"/>
          </a:xfrm>
          <a:custGeom>
            <a:avLst/>
            <a:gdLst/>
            <a:ahLst/>
            <a:cxnLst>
              <a:cxn ang="0">
                <a:pos x="240" y="1296"/>
              </a:cxn>
              <a:cxn ang="0">
                <a:pos x="216" y="1224"/>
              </a:cxn>
              <a:cxn ang="0">
                <a:pos x="180" y="1152"/>
              </a:cxn>
              <a:cxn ang="0">
                <a:pos x="156" y="1056"/>
              </a:cxn>
              <a:cxn ang="0">
                <a:pos x="144" y="984"/>
              </a:cxn>
              <a:cxn ang="0">
                <a:pos x="132" y="912"/>
              </a:cxn>
              <a:cxn ang="0">
                <a:pos x="132" y="816"/>
              </a:cxn>
              <a:cxn ang="0">
                <a:pos x="72" y="732"/>
              </a:cxn>
              <a:cxn ang="0">
                <a:pos x="72" y="648"/>
              </a:cxn>
              <a:cxn ang="0">
                <a:pos x="36" y="552"/>
              </a:cxn>
              <a:cxn ang="0">
                <a:pos x="24" y="456"/>
              </a:cxn>
              <a:cxn ang="0">
                <a:pos x="12" y="372"/>
              </a:cxn>
              <a:cxn ang="0">
                <a:pos x="36" y="288"/>
              </a:cxn>
              <a:cxn ang="0">
                <a:pos x="0" y="216"/>
              </a:cxn>
              <a:cxn ang="0">
                <a:pos x="0" y="156"/>
              </a:cxn>
              <a:cxn ang="0">
                <a:pos x="24" y="72"/>
              </a:cxn>
              <a:cxn ang="0">
                <a:pos x="60" y="24"/>
              </a:cxn>
              <a:cxn ang="0">
                <a:pos x="120" y="0"/>
              </a:cxn>
              <a:cxn ang="0">
                <a:pos x="132" y="72"/>
              </a:cxn>
              <a:cxn ang="0">
                <a:pos x="156" y="156"/>
              </a:cxn>
              <a:cxn ang="0">
                <a:pos x="168" y="240"/>
              </a:cxn>
              <a:cxn ang="0">
                <a:pos x="168" y="336"/>
              </a:cxn>
              <a:cxn ang="0">
                <a:pos x="156" y="444"/>
              </a:cxn>
              <a:cxn ang="0">
                <a:pos x="180" y="516"/>
              </a:cxn>
              <a:cxn ang="0">
                <a:pos x="180" y="576"/>
              </a:cxn>
              <a:cxn ang="0">
                <a:pos x="228" y="660"/>
              </a:cxn>
              <a:cxn ang="0">
                <a:pos x="300" y="756"/>
              </a:cxn>
              <a:cxn ang="0">
                <a:pos x="384" y="840"/>
              </a:cxn>
              <a:cxn ang="0">
                <a:pos x="468" y="888"/>
              </a:cxn>
              <a:cxn ang="0">
                <a:pos x="516" y="936"/>
              </a:cxn>
              <a:cxn ang="0">
                <a:pos x="240" y="1296"/>
              </a:cxn>
            </a:cxnLst>
            <a:rect l="0" t="0" r="r" b="b"/>
            <a:pathLst>
              <a:path w="517" h="1297">
                <a:moveTo>
                  <a:pt x="240" y="1296"/>
                </a:moveTo>
                <a:lnTo>
                  <a:pt x="216" y="1224"/>
                </a:lnTo>
                <a:lnTo>
                  <a:pt x="180" y="1152"/>
                </a:lnTo>
                <a:lnTo>
                  <a:pt x="156" y="1056"/>
                </a:lnTo>
                <a:lnTo>
                  <a:pt x="144" y="984"/>
                </a:lnTo>
                <a:lnTo>
                  <a:pt x="132" y="912"/>
                </a:lnTo>
                <a:lnTo>
                  <a:pt x="132" y="816"/>
                </a:lnTo>
                <a:lnTo>
                  <a:pt x="72" y="732"/>
                </a:lnTo>
                <a:lnTo>
                  <a:pt x="72" y="648"/>
                </a:lnTo>
                <a:lnTo>
                  <a:pt x="36" y="552"/>
                </a:lnTo>
                <a:lnTo>
                  <a:pt x="24" y="456"/>
                </a:lnTo>
                <a:lnTo>
                  <a:pt x="12" y="372"/>
                </a:lnTo>
                <a:lnTo>
                  <a:pt x="36" y="288"/>
                </a:lnTo>
                <a:lnTo>
                  <a:pt x="0" y="216"/>
                </a:lnTo>
                <a:lnTo>
                  <a:pt x="0" y="156"/>
                </a:lnTo>
                <a:lnTo>
                  <a:pt x="24" y="72"/>
                </a:lnTo>
                <a:lnTo>
                  <a:pt x="60" y="24"/>
                </a:lnTo>
                <a:lnTo>
                  <a:pt x="120" y="0"/>
                </a:lnTo>
                <a:lnTo>
                  <a:pt x="132" y="72"/>
                </a:lnTo>
                <a:lnTo>
                  <a:pt x="156" y="156"/>
                </a:lnTo>
                <a:lnTo>
                  <a:pt x="168" y="240"/>
                </a:lnTo>
                <a:lnTo>
                  <a:pt x="168" y="336"/>
                </a:lnTo>
                <a:lnTo>
                  <a:pt x="156" y="444"/>
                </a:lnTo>
                <a:lnTo>
                  <a:pt x="180" y="516"/>
                </a:lnTo>
                <a:lnTo>
                  <a:pt x="180" y="576"/>
                </a:lnTo>
                <a:lnTo>
                  <a:pt x="228" y="660"/>
                </a:lnTo>
                <a:lnTo>
                  <a:pt x="300" y="756"/>
                </a:lnTo>
                <a:lnTo>
                  <a:pt x="384" y="840"/>
                </a:lnTo>
                <a:lnTo>
                  <a:pt x="468" y="888"/>
                </a:lnTo>
                <a:lnTo>
                  <a:pt x="516" y="936"/>
                </a:lnTo>
                <a:lnTo>
                  <a:pt x="240" y="1296"/>
                </a:lnTo>
              </a:path>
            </a:pathLst>
          </a:custGeom>
          <a:solidFill>
            <a:srgbClr val="008000"/>
          </a:solidFill>
          <a:ln w="12700" cap="rnd" cmpd="sng">
            <a:solidFill>
              <a:schemeClr val="accent2"/>
            </a:solidFill>
            <a:prstDash val="solid"/>
            <a:round/>
            <a:headEnd/>
            <a:tailEnd/>
          </a:ln>
          <a:effectLst/>
        </p:spPr>
        <p:txBody>
          <a:bodyPr/>
          <a:lstStyle/>
          <a:p>
            <a:endParaRPr lang="en-US" sz="1800" dirty="0"/>
          </a:p>
        </p:txBody>
      </p:sp>
      <p:sp>
        <p:nvSpPr>
          <p:cNvPr id="95240" name="Freeform 8"/>
          <p:cNvSpPr>
            <a:spLocks/>
          </p:cNvSpPr>
          <p:nvPr/>
        </p:nvSpPr>
        <p:spPr bwMode="auto">
          <a:xfrm>
            <a:off x="3028950" y="2943225"/>
            <a:ext cx="4963716" cy="3049191"/>
          </a:xfrm>
          <a:custGeom>
            <a:avLst/>
            <a:gdLst/>
            <a:ahLst/>
            <a:cxnLst>
              <a:cxn ang="0">
                <a:pos x="4104" y="24"/>
              </a:cxn>
              <a:cxn ang="0">
                <a:pos x="4008" y="132"/>
              </a:cxn>
              <a:cxn ang="0">
                <a:pos x="3840" y="240"/>
              </a:cxn>
              <a:cxn ang="0">
                <a:pos x="3792" y="408"/>
              </a:cxn>
              <a:cxn ang="0">
                <a:pos x="3792" y="588"/>
              </a:cxn>
              <a:cxn ang="0">
                <a:pos x="3756" y="804"/>
              </a:cxn>
              <a:cxn ang="0">
                <a:pos x="3612" y="888"/>
              </a:cxn>
              <a:cxn ang="0">
                <a:pos x="3300" y="936"/>
              </a:cxn>
              <a:cxn ang="0">
                <a:pos x="3144" y="1056"/>
              </a:cxn>
              <a:cxn ang="0">
                <a:pos x="3060" y="1416"/>
              </a:cxn>
              <a:cxn ang="0">
                <a:pos x="2892" y="1692"/>
              </a:cxn>
              <a:cxn ang="0">
                <a:pos x="2628" y="1800"/>
              </a:cxn>
              <a:cxn ang="0">
                <a:pos x="2304" y="1848"/>
              </a:cxn>
              <a:cxn ang="0">
                <a:pos x="1872" y="1860"/>
              </a:cxn>
              <a:cxn ang="0">
                <a:pos x="1548" y="1872"/>
              </a:cxn>
              <a:cxn ang="0">
                <a:pos x="1140" y="1860"/>
              </a:cxn>
              <a:cxn ang="0">
                <a:pos x="696" y="1728"/>
              </a:cxn>
              <a:cxn ang="0">
                <a:pos x="348" y="1764"/>
              </a:cxn>
              <a:cxn ang="0">
                <a:pos x="108" y="1932"/>
              </a:cxn>
              <a:cxn ang="0">
                <a:pos x="48" y="2220"/>
              </a:cxn>
              <a:cxn ang="0">
                <a:pos x="0" y="2460"/>
              </a:cxn>
              <a:cxn ang="0">
                <a:pos x="144" y="2560"/>
              </a:cxn>
              <a:cxn ang="0">
                <a:pos x="192" y="2304"/>
              </a:cxn>
              <a:cxn ang="0">
                <a:pos x="216" y="2076"/>
              </a:cxn>
              <a:cxn ang="0">
                <a:pos x="384" y="1968"/>
              </a:cxn>
              <a:cxn ang="0">
                <a:pos x="624" y="1932"/>
              </a:cxn>
              <a:cxn ang="0">
                <a:pos x="1080" y="2028"/>
              </a:cxn>
              <a:cxn ang="0">
                <a:pos x="1572" y="2028"/>
              </a:cxn>
              <a:cxn ang="0">
                <a:pos x="2268" y="2052"/>
              </a:cxn>
              <a:cxn ang="0">
                <a:pos x="2724" y="1944"/>
              </a:cxn>
              <a:cxn ang="0">
                <a:pos x="3012" y="1788"/>
              </a:cxn>
              <a:cxn ang="0">
                <a:pos x="3216" y="1392"/>
              </a:cxn>
              <a:cxn ang="0">
                <a:pos x="3312" y="1128"/>
              </a:cxn>
              <a:cxn ang="0">
                <a:pos x="3600" y="1068"/>
              </a:cxn>
              <a:cxn ang="0">
                <a:pos x="3936" y="864"/>
              </a:cxn>
              <a:cxn ang="0">
                <a:pos x="3948" y="552"/>
              </a:cxn>
              <a:cxn ang="0">
                <a:pos x="4080" y="264"/>
              </a:cxn>
              <a:cxn ang="0">
                <a:pos x="4168" y="192"/>
              </a:cxn>
            </a:cxnLst>
            <a:rect l="0" t="0" r="r" b="b"/>
            <a:pathLst>
              <a:path w="4169" h="2561">
                <a:moveTo>
                  <a:pt x="4168" y="0"/>
                </a:moveTo>
                <a:lnTo>
                  <a:pt x="4104" y="24"/>
                </a:lnTo>
                <a:lnTo>
                  <a:pt x="4044" y="84"/>
                </a:lnTo>
                <a:lnTo>
                  <a:pt x="4008" y="132"/>
                </a:lnTo>
                <a:lnTo>
                  <a:pt x="3912" y="180"/>
                </a:lnTo>
                <a:lnTo>
                  <a:pt x="3840" y="240"/>
                </a:lnTo>
                <a:lnTo>
                  <a:pt x="3816" y="312"/>
                </a:lnTo>
                <a:lnTo>
                  <a:pt x="3792" y="408"/>
                </a:lnTo>
                <a:lnTo>
                  <a:pt x="3792" y="492"/>
                </a:lnTo>
                <a:lnTo>
                  <a:pt x="3792" y="588"/>
                </a:lnTo>
                <a:lnTo>
                  <a:pt x="3792" y="720"/>
                </a:lnTo>
                <a:lnTo>
                  <a:pt x="3756" y="804"/>
                </a:lnTo>
                <a:lnTo>
                  <a:pt x="3684" y="864"/>
                </a:lnTo>
                <a:lnTo>
                  <a:pt x="3612" y="888"/>
                </a:lnTo>
                <a:lnTo>
                  <a:pt x="3444" y="912"/>
                </a:lnTo>
                <a:lnTo>
                  <a:pt x="3300" y="936"/>
                </a:lnTo>
                <a:lnTo>
                  <a:pt x="3228" y="960"/>
                </a:lnTo>
                <a:lnTo>
                  <a:pt x="3144" y="1056"/>
                </a:lnTo>
                <a:lnTo>
                  <a:pt x="3084" y="1224"/>
                </a:lnTo>
                <a:lnTo>
                  <a:pt x="3060" y="1416"/>
                </a:lnTo>
                <a:lnTo>
                  <a:pt x="2976" y="1584"/>
                </a:lnTo>
                <a:lnTo>
                  <a:pt x="2892" y="1692"/>
                </a:lnTo>
                <a:lnTo>
                  <a:pt x="2760" y="1764"/>
                </a:lnTo>
                <a:lnTo>
                  <a:pt x="2628" y="1800"/>
                </a:lnTo>
                <a:lnTo>
                  <a:pt x="2436" y="1836"/>
                </a:lnTo>
                <a:lnTo>
                  <a:pt x="2304" y="1848"/>
                </a:lnTo>
                <a:lnTo>
                  <a:pt x="2124" y="1860"/>
                </a:lnTo>
                <a:lnTo>
                  <a:pt x="1872" y="1860"/>
                </a:lnTo>
                <a:lnTo>
                  <a:pt x="1704" y="1872"/>
                </a:lnTo>
                <a:lnTo>
                  <a:pt x="1548" y="1872"/>
                </a:lnTo>
                <a:lnTo>
                  <a:pt x="1368" y="1884"/>
                </a:lnTo>
                <a:lnTo>
                  <a:pt x="1140" y="1860"/>
                </a:lnTo>
                <a:lnTo>
                  <a:pt x="936" y="1776"/>
                </a:lnTo>
                <a:lnTo>
                  <a:pt x="696" y="1728"/>
                </a:lnTo>
                <a:lnTo>
                  <a:pt x="492" y="1740"/>
                </a:lnTo>
                <a:lnTo>
                  <a:pt x="348" y="1764"/>
                </a:lnTo>
                <a:lnTo>
                  <a:pt x="180" y="1824"/>
                </a:lnTo>
                <a:lnTo>
                  <a:pt x="108" y="1932"/>
                </a:lnTo>
                <a:lnTo>
                  <a:pt x="72" y="2028"/>
                </a:lnTo>
                <a:lnTo>
                  <a:pt x="48" y="2220"/>
                </a:lnTo>
                <a:lnTo>
                  <a:pt x="12" y="2352"/>
                </a:lnTo>
                <a:lnTo>
                  <a:pt x="0" y="2460"/>
                </a:lnTo>
                <a:lnTo>
                  <a:pt x="0" y="2560"/>
                </a:lnTo>
                <a:lnTo>
                  <a:pt x="144" y="2560"/>
                </a:lnTo>
                <a:lnTo>
                  <a:pt x="144" y="2436"/>
                </a:lnTo>
                <a:lnTo>
                  <a:pt x="192" y="2304"/>
                </a:lnTo>
                <a:lnTo>
                  <a:pt x="192" y="2184"/>
                </a:lnTo>
                <a:lnTo>
                  <a:pt x="216" y="2076"/>
                </a:lnTo>
                <a:lnTo>
                  <a:pt x="276" y="2004"/>
                </a:lnTo>
                <a:lnTo>
                  <a:pt x="384" y="1968"/>
                </a:lnTo>
                <a:lnTo>
                  <a:pt x="480" y="1944"/>
                </a:lnTo>
                <a:lnTo>
                  <a:pt x="624" y="1932"/>
                </a:lnTo>
                <a:lnTo>
                  <a:pt x="840" y="1944"/>
                </a:lnTo>
                <a:lnTo>
                  <a:pt x="1080" y="2028"/>
                </a:lnTo>
                <a:lnTo>
                  <a:pt x="1344" y="2040"/>
                </a:lnTo>
                <a:lnTo>
                  <a:pt x="1572" y="2028"/>
                </a:lnTo>
                <a:lnTo>
                  <a:pt x="1836" y="2028"/>
                </a:lnTo>
                <a:lnTo>
                  <a:pt x="2268" y="2052"/>
                </a:lnTo>
                <a:lnTo>
                  <a:pt x="2532" y="1992"/>
                </a:lnTo>
                <a:lnTo>
                  <a:pt x="2724" y="1944"/>
                </a:lnTo>
                <a:lnTo>
                  <a:pt x="2892" y="1908"/>
                </a:lnTo>
                <a:lnTo>
                  <a:pt x="3012" y="1788"/>
                </a:lnTo>
                <a:lnTo>
                  <a:pt x="3180" y="1560"/>
                </a:lnTo>
                <a:lnTo>
                  <a:pt x="3216" y="1392"/>
                </a:lnTo>
                <a:lnTo>
                  <a:pt x="3228" y="1224"/>
                </a:lnTo>
                <a:lnTo>
                  <a:pt x="3312" y="1128"/>
                </a:lnTo>
                <a:lnTo>
                  <a:pt x="3420" y="1092"/>
                </a:lnTo>
                <a:lnTo>
                  <a:pt x="3600" y="1068"/>
                </a:lnTo>
                <a:lnTo>
                  <a:pt x="3828" y="984"/>
                </a:lnTo>
                <a:lnTo>
                  <a:pt x="3936" y="864"/>
                </a:lnTo>
                <a:lnTo>
                  <a:pt x="3936" y="708"/>
                </a:lnTo>
                <a:lnTo>
                  <a:pt x="3948" y="552"/>
                </a:lnTo>
                <a:lnTo>
                  <a:pt x="3984" y="360"/>
                </a:lnTo>
                <a:lnTo>
                  <a:pt x="4080" y="264"/>
                </a:lnTo>
                <a:lnTo>
                  <a:pt x="4140" y="216"/>
                </a:lnTo>
                <a:lnTo>
                  <a:pt x="4168" y="192"/>
                </a:lnTo>
                <a:lnTo>
                  <a:pt x="4168" y="0"/>
                </a:lnTo>
              </a:path>
            </a:pathLst>
          </a:custGeom>
          <a:solidFill>
            <a:srgbClr val="3366FF"/>
          </a:solidFill>
          <a:ln w="12700" cap="rnd" cmpd="sng">
            <a:solidFill>
              <a:schemeClr val="accent1"/>
            </a:solidFill>
            <a:prstDash val="solid"/>
            <a:round/>
            <a:headEnd/>
            <a:tailEnd/>
          </a:ln>
          <a:effectLst/>
        </p:spPr>
        <p:txBody>
          <a:bodyPr/>
          <a:lstStyle/>
          <a:p>
            <a:endParaRPr lang="en-US" sz="1800" dirty="0"/>
          </a:p>
        </p:txBody>
      </p:sp>
      <p:sp>
        <p:nvSpPr>
          <p:cNvPr id="95241" name="Freeform 9" descr="Light upward diagonal"/>
          <p:cNvSpPr>
            <a:spLocks/>
          </p:cNvSpPr>
          <p:nvPr/>
        </p:nvSpPr>
        <p:spPr bwMode="auto">
          <a:xfrm>
            <a:off x="3287317" y="1862139"/>
            <a:ext cx="3468290" cy="3713560"/>
          </a:xfrm>
          <a:custGeom>
            <a:avLst/>
            <a:gdLst/>
            <a:ahLst/>
            <a:cxnLst>
              <a:cxn ang="0">
                <a:pos x="1828" y="2436"/>
              </a:cxn>
              <a:cxn ang="0">
                <a:pos x="2288" y="2363"/>
              </a:cxn>
              <a:cxn ang="0">
                <a:pos x="2600" y="1858"/>
              </a:cxn>
              <a:cxn ang="0">
                <a:pos x="2774" y="1178"/>
              </a:cxn>
              <a:cxn ang="0">
                <a:pos x="2903" y="526"/>
              </a:cxn>
              <a:cxn ang="0">
                <a:pos x="2811" y="168"/>
              </a:cxn>
              <a:cxn ang="0">
                <a:pos x="2363" y="45"/>
              </a:cxn>
              <a:cxn ang="0">
                <a:pos x="2153" y="0"/>
              </a:cxn>
              <a:cxn ang="0">
                <a:pos x="2077" y="113"/>
              </a:cxn>
              <a:cxn ang="0">
                <a:pos x="2196" y="105"/>
              </a:cxn>
              <a:cxn ang="0">
                <a:pos x="2637" y="150"/>
              </a:cxn>
              <a:cxn ang="0">
                <a:pos x="2847" y="453"/>
              </a:cxn>
              <a:cxn ang="0">
                <a:pos x="2701" y="627"/>
              </a:cxn>
              <a:cxn ang="0">
                <a:pos x="2480" y="577"/>
              </a:cxn>
              <a:cxn ang="0">
                <a:pos x="2325" y="545"/>
              </a:cxn>
              <a:cxn ang="0">
                <a:pos x="2432" y="663"/>
              </a:cxn>
              <a:cxn ang="0">
                <a:pos x="2728" y="696"/>
              </a:cxn>
              <a:cxn ang="0">
                <a:pos x="2327" y="1465"/>
              </a:cxn>
              <a:cxn ang="0">
                <a:pos x="2444" y="940"/>
              </a:cxn>
              <a:cxn ang="0">
                <a:pos x="2306" y="1004"/>
              </a:cxn>
              <a:cxn ang="0">
                <a:pos x="2137" y="1806"/>
              </a:cxn>
              <a:cxn ang="0">
                <a:pos x="2281" y="1843"/>
              </a:cxn>
              <a:cxn ang="0">
                <a:pos x="2600" y="1591"/>
              </a:cxn>
              <a:cxn ang="0">
                <a:pos x="2311" y="2260"/>
              </a:cxn>
              <a:cxn ang="0">
                <a:pos x="1746" y="2371"/>
              </a:cxn>
              <a:cxn ang="0">
                <a:pos x="1746" y="288"/>
              </a:cxn>
              <a:cxn ang="0">
                <a:pos x="1743" y="167"/>
              </a:cxn>
              <a:cxn ang="0">
                <a:pos x="1654" y="287"/>
              </a:cxn>
              <a:cxn ang="0">
                <a:pos x="1353" y="288"/>
              </a:cxn>
              <a:cxn ang="0">
                <a:pos x="1359" y="150"/>
              </a:cxn>
              <a:cxn ang="0">
                <a:pos x="1271" y="289"/>
              </a:cxn>
              <a:cxn ang="0">
                <a:pos x="874" y="290"/>
              </a:cxn>
              <a:cxn ang="0">
                <a:pos x="786" y="147"/>
              </a:cxn>
              <a:cxn ang="0">
                <a:pos x="791" y="1712"/>
              </a:cxn>
              <a:cxn ang="0">
                <a:pos x="378" y="1335"/>
              </a:cxn>
              <a:cxn ang="0">
                <a:pos x="381" y="141"/>
              </a:cxn>
              <a:cxn ang="0">
                <a:pos x="296" y="279"/>
              </a:cxn>
              <a:cxn ang="0">
                <a:pos x="424" y="1637"/>
              </a:cxn>
              <a:cxn ang="0">
                <a:pos x="792" y="1794"/>
              </a:cxn>
              <a:cxn ang="0">
                <a:pos x="1553" y="2363"/>
              </a:cxn>
              <a:cxn ang="0">
                <a:pos x="1324" y="2225"/>
              </a:cxn>
              <a:cxn ang="0">
                <a:pos x="1103" y="2088"/>
              </a:cxn>
              <a:cxn ang="0">
                <a:pos x="736" y="2030"/>
              </a:cxn>
              <a:cxn ang="0">
                <a:pos x="333" y="2060"/>
              </a:cxn>
              <a:cxn ang="0">
                <a:pos x="281" y="1897"/>
              </a:cxn>
              <a:cxn ang="0">
                <a:pos x="201" y="1790"/>
              </a:cxn>
              <a:cxn ang="0">
                <a:pos x="146" y="1947"/>
              </a:cxn>
              <a:cxn ang="0">
                <a:pos x="213" y="2152"/>
              </a:cxn>
              <a:cxn ang="0">
                <a:pos x="78" y="2235"/>
              </a:cxn>
              <a:cxn ang="0">
                <a:pos x="8" y="2360"/>
              </a:cxn>
              <a:cxn ang="0">
                <a:pos x="150" y="2360"/>
              </a:cxn>
              <a:cxn ang="0">
                <a:pos x="268" y="2197"/>
              </a:cxn>
              <a:cxn ang="0">
                <a:pos x="360" y="2271"/>
              </a:cxn>
              <a:cxn ang="0">
                <a:pos x="348" y="2392"/>
              </a:cxn>
              <a:cxn ang="0">
                <a:pos x="480" y="2436"/>
              </a:cxn>
              <a:cxn ang="0">
                <a:pos x="480" y="2289"/>
              </a:cxn>
              <a:cxn ang="0">
                <a:pos x="426" y="2110"/>
              </a:cxn>
              <a:cxn ang="0">
                <a:pos x="720" y="2100"/>
              </a:cxn>
              <a:cxn ang="0">
                <a:pos x="1159" y="2189"/>
              </a:cxn>
              <a:cxn ang="0">
                <a:pos x="1489" y="2418"/>
              </a:cxn>
              <a:cxn ang="0">
                <a:pos x="1664" y="3118"/>
              </a:cxn>
            </a:cxnLst>
            <a:rect l="0" t="0" r="r" b="b"/>
            <a:pathLst>
              <a:path w="2913" h="3119">
                <a:moveTo>
                  <a:pt x="1758" y="3118"/>
                </a:moveTo>
                <a:lnTo>
                  <a:pt x="1758" y="2436"/>
                </a:lnTo>
                <a:lnTo>
                  <a:pt x="1828" y="2436"/>
                </a:lnTo>
                <a:lnTo>
                  <a:pt x="1975" y="2427"/>
                </a:lnTo>
                <a:lnTo>
                  <a:pt x="2113" y="2409"/>
                </a:lnTo>
                <a:lnTo>
                  <a:pt x="2288" y="2363"/>
                </a:lnTo>
                <a:lnTo>
                  <a:pt x="2417" y="2262"/>
                </a:lnTo>
                <a:lnTo>
                  <a:pt x="2502" y="2134"/>
                </a:lnTo>
                <a:lnTo>
                  <a:pt x="2600" y="1858"/>
                </a:lnTo>
                <a:lnTo>
                  <a:pt x="2657" y="1658"/>
                </a:lnTo>
                <a:lnTo>
                  <a:pt x="2728" y="1390"/>
                </a:lnTo>
                <a:lnTo>
                  <a:pt x="2774" y="1178"/>
                </a:lnTo>
                <a:lnTo>
                  <a:pt x="2802" y="1023"/>
                </a:lnTo>
                <a:lnTo>
                  <a:pt x="2866" y="738"/>
                </a:lnTo>
                <a:lnTo>
                  <a:pt x="2903" y="526"/>
                </a:lnTo>
                <a:lnTo>
                  <a:pt x="2912" y="407"/>
                </a:lnTo>
                <a:lnTo>
                  <a:pt x="2893" y="288"/>
                </a:lnTo>
                <a:lnTo>
                  <a:pt x="2811" y="168"/>
                </a:lnTo>
                <a:lnTo>
                  <a:pt x="2673" y="95"/>
                </a:lnTo>
                <a:lnTo>
                  <a:pt x="2512" y="53"/>
                </a:lnTo>
                <a:lnTo>
                  <a:pt x="2363" y="45"/>
                </a:lnTo>
                <a:lnTo>
                  <a:pt x="2271" y="45"/>
                </a:lnTo>
                <a:lnTo>
                  <a:pt x="2201" y="42"/>
                </a:lnTo>
                <a:lnTo>
                  <a:pt x="2153" y="0"/>
                </a:lnTo>
                <a:lnTo>
                  <a:pt x="2091" y="11"/>
                </a:lnTo>
                <a:lnTo>
                  <a:pt x="2067" y="67"/>
                </a:lnTo>
                <a:lnTo>
                  <a:pt x="2077" y="113"/>
                </a:lnTo>
                <a:lnTo>
                  <a:pt x="2118" y="143"/>
                </a:lnTo>
                <a:lnTo>
                  <a:pt x="2172" y="132"/>
                </a:lnTo>
                <a:lnTo>
                  <a:pt x="2196" y="105"/>
                </a:lnTo>
                <a:lnTo>
                  <a:pt x="2315" y="105"/>
                </a:lnTo>
                <a:lnTo>
                  <a:pt x="2508" y="113"/>
                </a:lnTo>
                <a:lnTo>
                  <a:pt x="2637" y="150"/>
                </a:lnTo>
                <a:lnTo>
                  <a:pt x="2774" y="233"/>
                </a:lnTo>
                <a:lnTo>
                  <a:pt x="2834" y="320"/>
                </a:lnTo>
                <a:lnTo>
                  <a:pt x="2847" y="453"/>
                </a:lnTo>
                <a:lnTo>
                  <a:pt x="2826" y="591"/>
                </a:lnTo>
                <a:lnTo>
                  <a:pt x="2815" y="653"/>
                </a:lnTo>
                <a:lnTo>
                  <a:pt x="2701" y="627"/>
                </a:lnTo>
                <a:lnTo>
                  <a:pt x="2627" y="609"/>
                </a:lnTo>
                <a:lnTo>
                  <a:pt x="2545" y="590"/>
                </a:lnTo>
                <a:lnTo>
                  <a:pt x="2480" y="577"/>
                </a:lnTo>
                <a:lnTo>
                  <a:pt x="2449" y="518"/>
                </a:lnTo>
                <a:lnTo>
                  <a:pt x="2378" y="508"/>
                </a:lnTo>
                <a:lnTo>
                  <a:pt x="2325" y="545"/>
                </a:lnTo>
                <a:lnTo>
                  <a:pt x="2321" y="621"/>
                </a:lnTo>
                <a:lnTo>
                  <a:pt x="2371" y="664"/>
                </a:lnTo>
                <a:lnTo>
                  <a:pt x="2432" y="663"/>
                </a:lnTo>
                <a:lnTo>
                  <a:pt x="2472" y="637"/>
                </a:lnTo>
                <a:lnTo>
                  <a:pt x="2618" y="673"/>
                </a:lnTo>
                <a:lnTo>
                  <a:pt x="2728" y="696"/>
                </a:lnTo>
                <a:lnTo>
                  <a:pt x="2801" y="713"/>
                </a:lnTo>
                <a:lnTo>
                  <a:pt x="2621" y="1526"/>
                </a:lnTo>
                <a:lnTo>
                  <a:pt x="2327" y="1465"/>
                </a:lnTo>
                <a:lnTo>
                  <a:pt x="2415" y="1067"/>
                </a:lnTo>
                <a:lnTo>
                  <a:pt x="2462" y="1013"/>
                </a:lnTo>
                <a:lnTo>
                  <a:pt x="2444" y="940"/>
                </a:lnTo>
                <a:lnTo>
                  <a:pt x="2398" y="903"/>
                </a:lnTo>
                <a:lnTo>
                  <a:pt x="2325" y="931"/>
                </a:lnTo>
                <a:lnTo>
                  <a:pt x="2306" y="1004"/>
                </a:lnTo>
                <a:lnTo>
                  <a:pt x="2325" y="1050"/>
                </a:lnTo>
                <a:lnTo>
                  <a:pt x="2178" y="1757"/>
                </a:lnTo>
                <a:lnTo>
                  <a:pt x="2137" y="1806"/>
                </a:lnTo>
                <a:lnTo>
                  <a:pt x="2151" y="1881"/>
                </a:lnTo>
                <a:lnTo>
                  <a:pt x="2242" y="1901"/>
                </a:lnTo>
                <a:lnTo>
                  <a:pt x="2281" y="1843"/>
                </a:lnTo>
                <a:lnTo>
                  <a:pt x="2269" y="1775"/>
                </a:lnTo>
                <a:lnTo>
                  <a:pt x="2317" y="1528"/>
                </a:lnTo>
                <a:lnTo>
                  <a:pt x="2600" y="1591"/>
                </a:lnTo>
                <a:lnTo>
                  <a:pt x="2498" y="1944"/>
                </a:lnTo>
                <a:lnTo>
                  <a:pt x="2428" y="2119"/>
                </a:lnTo>
                <a:lnTo>
                  <a:pt x="2311" y="2260"/>
                </a:lnTo>
                <a:lnTo>
                  <a:pt x="2164" y="2333"/>
                </a:lnTo>
                <a:lnTo>
                  <a:pt x="1958" y="2363"/>
                </a:lnTo>
                <a:lnTo>
                  <a:pt x="1746" y="2371"/>
                </a:lnTo>
                <a:lnTo>
                  <a:pt x="1746" y="1784"/>
                </a:lnTo>
                <a:lnTo>
                  <a:pt x="1746" y="1702"/>
                </a:lnTo>
                <a:lnTo>
                  <a:pt x="1746" y="288"/>
                </a:lnTo>
                <a:lnTo>
                  <a:pt x="1748" y="290"/>
                </a:lnTo>
                <a:lnTo>
                  <a:pt x="1777" y="238"/>
                </a:lnTo>
                <a:lnTo>
                  <a:pt x="1743" y="167"/>
                </a:lnTo>
                <a:lnTo>
                  <a:pt x="1650" y="167"/>
                </a:lnTo>
                <a:lnTo>
                  <a:pt x="1614" y="229"/>
                </a:lnTo>
                <a:lnTo>
                  <a:pt x="1654" y="287"/>
                </a:lnTo>
                <a:lnTo>
                  <a:pt x="1654" y="1711"/>
                </a:lnTo>
                <a:lnTo>
                  <a:pt x="1353" y="1711"/>
                </a:lnTo>
                <a:lnTo>
                  <a:pt x="1353" y="288"/>
                </a:lnTo>
                <a:lnTo>
                  <a:pt x="1351" y="294"/>
                </a:lnTo>
                <a:lnTo>
                  <a:pt x="1395" y="224"/>
                </a:lnTo>
                <a:lnTo>
                  <a:pt x="1359" y="150"/>
                </a:lnTo>
                <a:lnTo>
                  <a:pt x="1274" y="149"/>
                </a:lnTo>
                <a:lnTo>
                  <a:pt x="1233" y="221"/>
                </a:lnTo>
                <a:lnTo>
                  <a:pt x="1271" y="289"/>
                </a:lnTo>
                <a:lnTo>
                  <a:pt x="1271" y="1711"/>
                </a:lnTo>
                <a:lnTo>
                  <a:pt x="874" y="1711"/>
                </a:lnTo>
                <a:lnTo>
                  <a:pt x="874" y="290"/>
                </a:lnTo>
                <a:lnTo>
                  <a:pt x="911" y="233"/>
                </a:lnTo>
                <a:lnTo>
                  <a:pt x="882" y="147"/>
                </a:lnTo>
                <a:lnTo>
                  <a:pt x="786" y="147"/>
                </a:lnTo>
                <a:lnTo>
                  <a:pt x="746" y="224"/>
                </a:lnTo>
                <a:lnTo>
                  <a:pt x="792" y="287"/>
                </a:lnTo>
                <a:lnTo>
                  <a:pt x="791" y="1712"/>
                </a:lnTo>
                <a:lnTo>
                  <a:pt x="639" y="1685"/>
                </a:lnTo>
                <a:lnTo>
                  <a:pt x="470" y="1561"/>
                </a:lnTo>
                <a:lnTo>
                  <a:pt x="378" y="1335"/>
                </a:lnTo>
                <a:lnTo>
                  <a:pt x="378" y="279"/>
                </a:lnTo>
                <a:lnTo>
                  <a:pt x="424" y="209"/>
                </a:lnTo>
                <a:lnTo>
                  <a:pt x="381" y="141"/>
                </a:lnTo>
                <a:lnTo>
                  <a:pt x="305" y="142"/>
                </a:lnTo>
                <a:lnTo>
                  <a:pt x="259" y="204"/>
                </a:lnTo>
                <a:lnTo>
                  <a:pt x="296" y="279"/>
                </a:lnTo>
                <a:lnTo>
                  <a:pt x="296" y="1353"/>
                </a:lnTo>
                <a:lnTo>
                  <a:pt x="353" y="1516"/>
                </a:lnTo>
                <a:lnTo>
                  <a:pt x="424" y="1637"/>
                </a:lnTo>
                <a:lnTo>
                  <a:pt x="507" y="1703"/>
                </a:lnTo>
                <a:lnTo>
                  <a:pt x="617" y="1766"/>
                </a:lnTo>
                <a:lnTo>
                  <a:pt x="792" y="1794"/>
                </a:lnTo>
                <a:lnTo>
                  <a:pt x="1664" y="1794"/>
                </a:lnTo>
                <a:lnTo>
                  <a:pt x="1664" y="2373"/>
                </a:lnTo>
                <a:lnTo>
                  <a:pt x="1553" y="2363"/>
                </a:lnTo>
                <a:lnTo>
                  <a:pt x="1471" y="2335"/>
                </a:lnTo>
                <a:lnTo>
                  <a:pt x="1407" y="2289"/>
                </a:lnTo>
                <a:lnTo>
                  <a:pt x="1324" y="2225"/>
                </a:lnTo>
                <a:lnTo>
                  <a:pt x="1250" y="2170"/>
                </a:lnTo>
                <a:lnTo>
                  <a:pt x="1168" y="2115"/>
                </a:lnTo>
                <a:lnTo>
                  <a:pt x="1103" y="2088"/>
                </a:lnTo>
                <a:lnTo>
                  <a:pt x="986" y="2056"/>
                </a:lnTo>
                <a:lnTo>
                  <a:pt x="865" y="2042"/>
                </a:lnTo>
                <a:lnTo>
                  <a:pt x="736" y="2030"/>
                </a:lnTo>
                <a:lnTo>
                  <a:pt x="582" y="2023"/>
                </a:lnTo>
                <a:lnTo>
                  <a:pt x="452" y="2023"/>
                </a:lnTo>
                <a:lnTo>
                  <a:pt x="333" y="2060"/>
                </a:lnTo>
                <a:lnTo>
                  <a:pt x="314" y="2023"/>
                </a:lnTo>
                <a:lnTo>
                  <a:pt x="266" y="1937"/>
                </a:lnTo>
                <a:lnTo>
                  <a:pt x="281" y="1897"/>
                </a:lnTo>
                <a:lnTo>
                  <a:pt x="285" y="1849"/>
                </a:lnTo>
                <a:lnTo>
                  <a:pt x="255" y="1808"/>
                </a:lnTo>
                <a:lnTo>
                  <a:pt x="201" y="1790"/>
                </a:lnTo>
                <a:lnTo>
                  <a:pt x="122" y="1833"/>
                </a:lnTo>
                <a:lnTo>
                  <a:pt x="109" y="1901"/>
                </a:lnTo>
                <a:lnTo>
                  <a:pt x="146" y="1947"/>
                </a:lnTo>
                <a:lnTo>
                  <a:pt x="204" y="1959"/>
                </a:lnTo>
                <a:lnTo>
                  <a:pt x="287" y="2106"/>
                </a:lnTo>
                <a:lnTo>
                  <a:pt x="213" y="2152"/>
                </a:lnTo>
                <a:lnTo>
                  <a:pt x="158" y="2207"/>
                </a:lnTo>
                <a:lnTo>
                  <a:pt x="119" y="2243"/>
                </a:lnTo>
                <a:lnTo>
                  <a:pt x="78" y="2235"/>
                </a:lnTo>
                <a:lnTo>
                  <a:pt x="35" y="2251"/>
                </a:lnTo>
                <a:lnTo>
                  <a:pt x="0" y="2293"/>
                </a:lnTo>
                <a:lnTo>
                  <a:pt x="8" y="2360"/>
                </a:lnTo>
                <a:lnTo>
                  <a:pt x="39" y="2400"/>
                </a:lnTo>
                <a:lnTo>
                  <a:pt x="112" y="2400"/>
                </a:lnTo>
                <a:lnTo>
                  <a:pt x="150" y="2360"/>
                </a:lnTo>
                <a:lnTo>
                  <a:pt x="160" y="2302"/>
                </a:lnTo>
                <a:lnTo>
                  <a:pt x="213" y="2243"/>
                </a:lnTo>
                <a:lnTo>
                  <a:pt x="268" y="2197"/>
                </a:lnTo>
                <a:lnTo>
                  <a:pt x="314" y="2170"/>
                </a:lnTo>
                <a:lnTo>
                  <a:pt x="346" y="2241"/>
                </a:lnTo>
                <a:lnTo>
                  <a:pt x="360" y="2271"/>
                </a:lnTo>
                <a:lnTo>
                  <a:pt x="375" y="2308"/>
                </a:lnTo>
                <a:lnTo>
                  <a:pt x="348" y="2346"/>
                </a:lnTo>
                <a:lnTo>
                  <a:pt x="348" y="2392"/>
                </a:lnTo>
                <a:lnTo>
                  <a:pt x="374" y="2430"/>
                </a:lnTo>
                <a:lnTo>
                  <a:pt x="418" y="2451"/>
                </a:lnTo>
                <a:lnTo>
                  <a:pt x="480" y="2436"/>
                </a:lnTo>
                <a:lnTo>
                  <a:pt x="509" y="2394"/>
                </a:lnTo>
                <a:lnTo>
                  <a:pt x="516" y="2335"/>
                </a:lnTo>
                <a:lnTo>
                  <a:pt x="480" y="2289"/>
                </a:lnTo>
                <a:lnTo>
                  <a:pt x="438" y="2281"/>
                </a:lnTo>
                <a:lnTo>
                  <a:pt x="366" y="2144"/>
                </a:lnTo>
                <a:lnTo>
                  <a:pt x="426" y="2110"/>
                </a:lnTo>
                <a:lnTo>
                  <a:pt x="488" y="2090"/>
                </a:lnTo>
                <a:lnTo>
                  <a:pt x="599" y="2092"/>
                </a:lnTo>
                <a:lnTo>
                  <a:pt x="720" y="2100"/>
                </a:lnTo>
                <a:lnTo>
                  <a:pt x="874" y="2115"/>
                </a:lnTo>
                <a:lnTo>
                  <a:pt x="984" y="2134"/>
                </a:lnTo>
                <a:lnTo>
                  <a:pt x="1159" y="2189"/>
                </a:lnTo>
                <a:lnTo>
                  <a:pt x="1269" y="2262"/>
                </a:lnTo>
                <a:lnTo>
                  <a:pt x="1361" y="2354"/>
                </a:lnTo>
                <a:lnTo>
                  <a:pt x="1489" y="2418"/>
                </a:lnTo>
                <a:lnTo>
                  <a:pt x="1590" y="2436"/>
                </a:lnTo>
                <a:lnTo>
                  <a:pt x="1664" y="2436"/>
                </a:lnTo>
                <a:lnTo>
                  <a:pt x="1664" y="3118"/>
                </a:lnTo>
                <a:lnTo>
                  <a:pt x="1758" y="3118"/>
                </a:lnTo>
              </a:path>
            </a:pathLst>
          </a:custGeom>
          <a:pattFill prst="ltUpDiag">
            <a:fgClr>
              <a:schemeClr val="tx1"/>
            </a:fgClr>
            <a:bgClr>
              <a:schemeClr val="bg1"/>
            </a:bgClr>
          </a:pattFill>
          <a:ln w="12700" cap="rnd" cmpd="sng">
            <a:solidFill>
              <a:schemeClr val="tx1"/>
            </a:solidFill>
            <a:prstDash val="solid"/>
            <a:round/>
            <a:headEnd/>
            <a:tailEnd/>
          </a:ln>
          <a:effectLst/>
        </p:spPr>
        <p:txBody>
          <a:bodyPr/>
          <a:lstStyle/>
          <a:p>
            <a:endParaRPr lang="en-US" sz="1800" dirty="0"/>
          </a:p>
        </p:txBody>
      </p:sp>
      <p:sp>
        <p:nvSpPr>
          <p:cNvPr id="95242" name="Freeform 10"/>
          <p:cNvSpPr>
            <a:spLocks/>
          </p:cNvSpPr>
          <p:nvPr/>
        </p:nvSpPr>
        <p:spPr bwMode="auto">
          <a:xfrm>
            <a:off x="1143000" y="857250"/>
            <a:ext cx="6849666" cy="4873229"/>
          </a:xfrm>
          <a:custGeom>
            <a:avLst/>
            <a:gdLst/>
            <a:ahLst/>
            <a:cxnLst>
              <a:cxn ang="0">
                <a:pos x="0" y="3960"/>
              </a:cxn>
              <a:cxn ang="0">
                <a:pos x="4836" y="3960"/>
              </a:cxn>
              <a:cxn ang="0">
                <a:pos x="5436" y="0"/>
              </a:cxn>
              <a:cxn ang="0">
                <a:pos x="5568" y="0"/>
              </a:cxn>
              <a:cxn ang="0">
                <a:pos x="4992" y="3960"/>
              </a:cxn>
              <a:cxn ang="0">
                <a:pos x="5752" y="3960"/>
              </a:cxn>
              <a:cxn ang="0">
                <a:pos x="5752" y="4092"/>
              </a:cxn>
              <a:cxn ang="0">
                <a:pos x="0" y="4092"/>
              </a:cxn>
              <a:cxn ang="0">
                <a:pos x="0" y="3960"/>
              </a:cxn>
            </a:cxnLst>
            <a:rect l="0" t="0" r="r" b="b"/>
            <a:pathLst>
              <a:path w="5753" h="4093">
                <a:moveTo>
                  <a:pt x="0" y="3960"/>
                </a:moveTo>
                <a:lnTo>
                  <a:pt x="4836" y="3960"/>
                </a:lnTo>
                <a:lnTo>
                  <a:pt x="5436" y="0"/>
                </a:lnTo>
                <a:lnTo>
                  <a:pt x="5568" y="0"/>
                </a:lnTo>
                <a:lnTo>
                  <a:pt x="4992" y="3960"/>
                </a:lnTo>
                <a:lnTo>
                  <a:pt x="5752" y="3960"/>
                </a:lnTo>
                <a:lnTo>
                  <a:pt x="5752" y="4092"/>
                </a:lnTo>
                <a:lnTo>
                  <a:pt x="0" y="4092"/>
                </a:lnTo>
                <a:lnTo>
                  <a:pt x="0" y="3960"/>
                </a:lnTo>
              </a:path>
            </a:pathLst>
          </a:custGeom>
          <a:solidFill>
            <a:schemeClr val="bg2"/>
          </a:solidFill>
          <a:ln w="12700" cap="rnd" cmpd="sng">
            <a:solidFill>
              <a:schemeClr val="tx1"/>
            </a:solidFill>
            <a:prstDash val="solid"/>
            <a:round/>
            <a:headEnd/>
            <a:tailEnd/>
          </a:ln>
          <a:effectLst/>
        </p:spPr>
        <p:txBody>
          <a:bodyPr/>
          <a:lstStyle/>
          <a:p>
            <a:endParaRPr lang="en-US" sz="1800" dirty="0"/>
          </a:p>
        </p:txBody>
      </p:sp>
      <p:sp>
        <p:nvSpPr>
          <p:cNvPr id="95243" name="Line 11"/>
          <p:cNvSpPr>
            <a:spLocks noChangeShapeType="1"/>
          </p:cNvSpPr>
          <p:nvPr/>
        </p:nvSpPr>
        <p:spPr bwMode="auto">
          <a:xfrm>
            <a:off x="1143000" y="5657850"/>
            <a:ext cx="6843713" cy="0"/>
          </a:xfrm>
          <a:prstGeom prst="line">
            <a:avLst/>
          </a:prstGeom>
          <a:noFill/>
          <a:ln w="12700">
            <a:solidFill>
              <a:srgbClr val="FFFFFF"/>
            </a:solidFill>
            <a:round/>
            <a:headEnd type="none" w="sm" len="sm"/>
            <a:tailEnd type="none" w="sm" len="sm"/>
          </a:ln>
          <a:effectLst/>
        </p:spPr>
        <p:txBody>
          <a:bodyPr wrap="none" anchor="ctr"/>
          <a:lstStyle/>
          <a:p>
            <a:endParaRPr lang="en-US" sz="1800" dirty="0"/>
          </a:p>
        </p:txBody>
      </p:sp>
      <p:sp>
        <p:nvSpPr>
          <p:cNvPr id="95244" name="Line 12"/>
          <p:cNvSpPr>
            <a:spLocks noChangeShapeType="1"/>
          </p:cNvSpPr>
          <p:nvPr/>
        </p:nvSpPr>
        <p:spPr bwMode="auto">
          <a:xfrm flipV="1">
            <a:off x="7000875" y="857250"/>
            <a:ext cx="700088" cy="4672013"/>
          </a:xfrm>
          <a:prstGeom prst="line">
            <a:avLst/>
          </a:prstGeom>
          <a:noFill/>
          <a:ln w="12700">
            <a:solidFill>
              <a:srgbClr val="FFFFFF"/>
            </a:solidFill>
            <a:round/>
            <a:headEnd type="none" w="sm" len="sm"/>
            <a:tailEnd type="none" w="sm" len="sm"/>
          </a:ln>
          <a:effectLst/>
        </p:spPr>
        <p:txBody>
          <a:bodyPr wrap="none" anchor="ctr"/>
          <a:lstStyle/>
          <a:p>
            <a:endParaRPr lang="en-US" sz="1800" dirty="0"/>
          </a:p>
        </p:txBody>
      </p:sp>
      <p:sp>
        <p:nvSpPr>
          <p:cNvPr id="95246" name="Rectangle 14"/>
          <p:cNvSpPr>
            <a:spLocks noChangeArrowheads="1"/>
          </p:cNvSpPr>
          <p:nvPr/>
        </p:nvSpPr>
        <p:spPr bwMode="auto">
          <a:xfrm>
            <a:off x="171450" y="439125"/>
            <a:ext cx="5715000" cy="808396"/>
          </a:xfrm>
          <a:prstGeom prst="rect">
            <a:avLst/>
          </a:prstGeom>
          <a:noFill/>
          <a:ln w="9525">
            <a:noFill/>
            <a:miter lim="800000"/>
            <a:headEnd/>
            <a:tailEnd/>
          </a:ln>
          <a:effectLst/>
        </p:spPr>
        <p:txBody>
          <a:bodyPr wrap="square" lIns="69056" tIns="34529" rIns="69056" bIns="34529">
            <a:spAutoFit/>
          </a:bodyPr>
          <a:lstStyle/>
          <a:p>
            <a:pPr algn="ctr" eaLnBrk="0" hangingPunct="0"/>
            <a:r>
              <a:rPr lang="en-US" sz="2400" b="1" dirty="0"/>
              <a:t>What about Historic Properties outside the permit area?</a:t>
            </a:r>
          </a:p>
        </p:txBody>
      </p:sp>
      <p:sp>
        <p:nvSpPr>
          <p:cNvPr id="95248" name="Oval 16"/>
          <p:cNvSpPr>
            <a:spLocks noChangeArrowheads="1"/>
          </p:cNvSpPr>
          <p:nvPr/>
        </p:nvSpPr>
        <p:spPr bwMode="auto">
          <a:xfrm>
            <a:off x="4648200" y="3262312"/>
            <a:ext cx="904875" cy="862013"/>
          </a:xfrm>
          <a:prstGeom prst="ellipse">
            <a:avLst/>
          </a:prstGeom>
          <a:solidFill>
            <a:srgbClr val="FAFD00"/>
          </a:solidFill>
          <a:ln w="12700">
            <a:solidFill>
              <a:srgbClr val="B3B900"/>
            </a:solidFill>
            <a:round/>
            <a:headEnd/>
            <a:tailEnd/>
          </a:ln>
          <a:effectLst/>
        </p:spPr>
        <p:txBody>
          <a:bodyPr wrap="none" anchor="ctr"/>
          <a:lstStyle/>
          <a:p>
            <a:endParaRPr lang="en-US" sz="1800" dirty="0"/>
          </a:p>
        </p:txBody>
      </p:sp>
      <p:sp>
        <p:nvSpPr>
          <p:cNvPr id="95249" name="Oval 17"/>
          <p:cNvSpPr>
            <a:spLocks noChangeArrowheads="1"/>
          </p:cNvSpPr>
          <p:nvPr/>
        </p:nvSpPr>
        <p:spPr bwMode="auto">
          <a:xfrm>
            <a:off x="5962650" y="2519363"/>
            <a:ext cx="276225" cy="276225"/>
          </a:xfrm>
          <a:prstGeom prst="ellipse">
            <a:avLst/>
          </a:prstGeom>
          <a:solidFill>
            <a:srgbClr val="FAFD00"/>
          </a:solidFill>
          <a:ln w="12700">
            <a:solidFill>
              <a:srgbClr val="B3B900"/>
            </a:solidFill>
            <a:round/>
            <a:headEnd/>
            <a:tailEnd/>
          </a:ln>
          <a:effectLst/>
        </p:spPr>
        <p:txBody>
          <a:bodyPr wrap="none" anchor="ctr"/>
          <a:lstStyle/>
          <a:p>
            <a:endParaRPr lang="en-US" sz="1800" dirty="0"/>
          </a:p>
        </p:txBody>
      </p:sp>
      <p:sp>
        <p:nvSpPr>
          <p:cNvPr id="95250" name="Oval 18"/>
          <p:cNvSpPr>
            <a:spLocks noChangeArrowheads="1"/>
          </p:cNvSpPr>
          <p:nvPr/>
        </p:nvSpPr>
        <p:spPr bwMode="auto">
          <a:xfrm>
            <a:off x="6134100" y="4176713"/>
            <a:ext cx="276225" cy="276225"/>
          </a:xfrm>
          <a:prstGeom prst="ellipse">
            <a:avLst/>
          </a:prstGeom>
          <a:solidFill>
            <a:srgbClr val="8901F3"/>
          </a:solidFill>
          <a:ln w="12700">
            <a:solidFill>
              <a:srgbClr val="8901F3"/>
            </a:solidFill>
            <a:round/>
            <a:headEnd/>
            <a:tailEnd/>
          </a:ln>
          <a:effectLst/>
        </p:spPr>
        <p:txBody>
          <a:bodyPr wrap="none" anchor="ctr"/>
          <a:lstStyle/>
          <a:p>
            <a:endParaRPr lang="en-US" sz="1800" dirty="0"/>
          </a:p>
        </p:txBody>
      </p:sp>
      <p:grpSp>
        <p:nvGrpSpPr>
          <p:cNvPr id="2" name="Group 19"/>
          <p:cNvGrpSpPr>
            <a:grpSpLocks/>
          </p:cNvGrpSpPr>
          <p:nvPr/>
        </p:nvGrpSpPr>
        <p:grpSpPr bwMode="auto">
          <a:xfrm>
            <a:off x="1190625" y="5294712"/>
            <a:ext cx="3024188" cy="698897"/>
            <a:chOff x="40" y="3727"/>
            <a:chExt cx="2540" cy="587"/>
          </a:xfrm>
        </p:grpSpPr>
        <p:sp>
          <p:nvSpPr>
            <p:cNvPr id="95252" name="Oval 20"/>
            <p:cNvSpPr>
              <a:spLocks noChangeArrowheads="1"/>
            </p:cNvSpPr>
            <p:nvPr/>
          </p:nvSpPr>
          <p:spPr bwMode="auto">
            <a:xfrm>
              <a:off x="40" y="3748"/>
              <a:ext cx="184" cy="184"/>
            </a:xfrm>
            <a:prstGeom prst="ellipse">
              <a:avLst/>
            </a:prstGeom>
            <a:solidFill>
              <a:srgbClr val="FAFD00"/>
            </a:solidFill>
            <a:ln w="12700">
              <a:solidFill>
                <a:srgbClr val="B3B900"/>
              </a:solidFill>
              <a:round/>
              <a:headEnd/>
              <a:tailEnd/>
            </a:ln>
            <a:effectLst/>
          </p:spPr>
          <p:txBody>
            <a:bodyPr wrap="none" anchor="ctr"/>
            <a:lstStyle/>
            <a:p>
              <a:endParaRPr lang="en-US" sz="1800" dirty="0"/>
            </a:p>
          </p:txBody>
        </p:sp>
        <p:sp>
          <p:nvSpPr>
            <p:cNvPr id="95253" name="Oval 21"/>
            <p:cNvSpPr>
              <a:spLocks noChangeArrowheads="1"/>
            </p:cNvSpPr>
            <p:nvPr/>
          </p:nvSpPr>
          <p:spPr bwMode="auto">
            <a:xfrm>
              <a:off x="40" y="4108"/>
              <a:ext cx="184" cy="184"/>
            </a:xfrm>
            <a:prstGeom prst="ellipse">
              <a:avLst/>
            </a:prstGeom>
            <a:solidFill>
              <a:srgbClr val="8901F3"/>
            </a:solidFill>
            <a:ln w="12700">
              <a:solidFill>
                <a:srgbClr val="8901F3"/>
              </a:solidFill>
              <a:round/>
              <a:headEnd/>
              <a:tailEnd/>
            </a:ln>
            <a:effectLst/>
          </p:spPr>
          <p:txBody>
            <a:bodyPr wrap="none" anchor="ctr"/>
            <a:lstStyle/>
            <a:p>
              <a:endParaRPr lang="en-US" sz="1800" dirty="0"/>
            </a:p>
          </p:txBody>
        </p:sp>
        <p:sp>
          <p:nvSpPr>
            <p:cNvPr id="95254" name="Rectangle 22"/>
            <p:cNvSpPr>
              <a:spLocks noChangeArrowheads="1"/>
            </p:cNvSpPr>
            <p:nvPr/>
          </p:nvSpPr>
          <p:spPr bwMode="auto">
            <a:xfrm>
              <a:off x="266" y="3727"/>
              <a:ext cx="2240" cy="252"/>
            </a:xfrm>
            <a:prstGeom prst="rect">
              <a:avLst/>
            </a:prstGeom>
            <a:noFill/>
            <a:ln w="9525">
              <a:noFill/>
              <a:miter lim="800000"/>
              <a:headEnd/>
              <a:tailEnd/>
            </a:ln>
            <a:effectLst/>
          </p:spPr>
          <p:txBody>
            <a:bodyPr wrap="none" lIns="69056" tIns="34529" rIns="69056" bIns="34529">
              <a:spAutoFit/>
            </a:bodyPr>
            <a:lstStyle/>
            <a:p>
              <a:pPr eaLnBrk="0" hangingPunct="0"/>
              <a:r>
                <a:rPr lang="en-US" sz="1500" b="1" dirty="0">
                  <a:latin typeface="Times New Roman" pitchFamily="18" charset="0"/>
                </a:rPr>
                <a:t>= Historical/Cultural Resource</a:t>
              </a:r>
            </a:p>
          </p:txBody>
        </p:sp>
        <p:sp>
          <p:nvSpPr>
            <p:cNvPr id="95255" name="Rectangle 23"/>
            <p:cNvSpPr>
              <a:spLocks noChangeArrowheads="1"/>
            </p:cNvSpPr>
            <p:nvPr/>
          </p:nvSpPr>
          <p:spPr bwMode="auto">
            <a:xfrm>
              <a:off x="266" y="4062"/>
              <a:ext cx="2314" cy="252"/>
            </a:xfrm>
            <a:prstGeom prst="rect">
              <a:avLst/>
            </a:prstGeom>
            <a:noFill/>
            <a:ln w="9525">
              <a:noFill/>
              <a:miter lim="800000"/>
              <a:headEnd/>
              <a:tailEnd/>
            </a:ln>
            <a:effectLst/>
          </p:spPr>
          <p:txBody>
            <a:bodyPr lIns="69056" tIns="34529" rIns="69056" bIns="34529">
              <a:spAutoFit/>
            </a:bodyPr>
            <a:lstStyle/>
            <a:p>
              <a:pPr eaLnBrk="0" hangingPunct="0"/>
              <a:r>
                <a:rPr lang="en-US" sz="1500" b="1" dirty="0">
                  <a:latin typeface="Times New Roman" pitchFamily="18" charset="0"/>
                </a:rPr>
                <a:t>= T/E Species/Critical Habitat</a:t>
              </a:r>
            </a:p>
          </p:txBody>
        </p:sp>
      </p:grpSp>
      <p:sp>
        <p:nvSpPr>
          <p:cNvPr id="95256" name="Line 24"/>
          <p:cNvSpPr>
            <a:spLocks noChangeShapeType="1"/>
          </p:cNvSpPr>
          <p:nvPr/>
        </p:nvSpPr>
        <p:spPr bwMode="auto">
          <a:xfrm>
            <a:off x="3814762" y="3443288"/>
            <a:ext cx="300038" cy="171450"/>
          </a:xfrm>
          <a:prstGeom prst="line">
            <a:avLst/>
          </a:prstGeom>
          <a:noFill/>
          <a:ln w="76200">
            <a:solidFill>
              <a:schemeClr val="tx1"/>
            </a:solidFill>
            <a:round/>
            <a:headEnd type="none" w="sm" len="sm"/>
            <a:tailEnd type="none" w="sm" len="sm"/>
          </a:ln>
          <a:effectLst/>
        </p:spPr>
        <p:txBody>
          <a:bodyPr wrap="none" anchor="ctr"/>
          <a:lstStyle/>
          <a:p>
            <a:endParaRPr lang="en-US" sz="1800" dirty="0"/>
          </a:p>
        </p:txBody>
      </p:sp>
      <p:sp>
        <p:nvSpPr>
          <p:cNvPr id="95257" name="Freeform 25" descr="Light upward diagonal"/>
          <p:cNvSpPr>
            <a:spLocks/>
          </p:cNvSpPr>
          <p:nvPr/>
        </p:nvSpPr>
        <p:spPr bwMode="auto">
          <a:xfrm>
            <a:off x="4257675" y="4424362"/>
            <a:ext cx="391716" cy="758429"/>
          </a:xfrm>
          <a:custGeom>
            <a:avLst/>
            <a:gdLst/>
            <a:ahLst/>
            <a:cxnLst>
              <a:cxn ang="0">
                <a:pos x="156" y="580"/>
              </a:cxn>
              <a:cxn ang="0">
                <a:pos x="136" y="572"/>
              </a:cxn>
              <a:cxn ang="0">
                <a:pos x="108" y="560"/>
              </a:cxn>
              <a:cxn ang="0">
                <a:pos x="76" y="636"/>
              </a:cxn>
              <a:cxn ang="0">
                <a:pos x="0" y="600"/>
              </a:cxn>
              <a:cxn ang="0">
                <a:pos x="248" y="0"/>
              </a:cxn>
              <a:cxn ang="0">
                <a:pos x="296" y="20"/>
              </a:cxn>
              <a:cxn ang="0">
                <a:pos x="328" y="28"/>
              </a:cxn>
              <a:cxn ang="0">
                <a:pos x="164" y="416"/>
              </a:cxn>
              <a:cxn ang="0">
                <a:pos x="312" y="484"/>
              </a:cxn>
              <a:cxn ang="0">
                <a:pos x="260" y="620"/>
              </a:cxn>
              <a:cxn ang="0">
                <a:pos x="236" y="612"/>
              </a:cxn>
              <a:cxn ang="0">
                <a:pos x="204" y="600"/>
              </a:cxn>
              <a:cxn ang="0">
                <a:pos x="180" y="592"/>
              </a:cxn>
              <a:cxn ang="0">
                <a:pos x="156" y="580"/>
              </a:cxn>
            </a:cxnLst>
            <a:rect l="0" t="0" r="r" b="b"/>
            <a:pathLst>
              <a:path w="329" h="637">
                <a:moveTo>
                  <a:pt x="156" y="580"/>
                </a:moveTo>
                <a:lnTo>
                  <a:pt x="136" y="572"/>
                </a:lnTo>
                <a:lnTo>
                  <a:pt x="108" y="560"/>
                </a:lnTo>
                <a:lnTo>
                  <a:pt x="76" y="636"/>
                </a:lnTo>
                <a:lnTo>
                  <a:pt x="0" y="600"/>
                </a:lnTo>
                <a:lnTo>
                  <a:pt x="248" y="0"/>
                </a:lnTo>
                <a:lnTo>
                  <a:pt x="296" y="20"/>
                </a:lnTo>
                <a:lnTo>
                  <a:pt x="328" y="28"/>
                </a:lnTo>
                <a:lnTo>
                  <a:pt x="164" y="416"/>
                </a:lnTo>
                <a:lnTo>
                  <a:pt x="312" y="484"/>
                </a:lnTo>
                <a:lnTo>
                  <a:pt x="260" y="620"/>
                </a:lnTo>
                <a:lnTo>
                  <a:pt x="236" y="612"/>
                </a:lnTo>
                <a:lnTo>
                  <a:pt x="204" y="600"/>
                </a:lnTo>
                <a:lnTo>
                  <a:pt x="180" y="592"/>
                </a:lnTo>
                <a:lnTo>
                  <a:pt x="156" y="580"/>
                </a:lnTo>
              </a:path>
            </a:pathLst>
          </a:custGeom>
          <a:pattFill prst="ltUpDiag">
            <a:fgClr>
              <a:schemeClr val="tx1"/>
            </a:fgClr>
            <a:bgClr>
              <a:schemeClr val="bg1"/>
            </a:bgClr>
          </a:pattFill>
          <a:ln w="12700" cap="rnd" cmpd="sng">
            <a:solidFill>
              <a:schemeClr val="tx1"/>
            </a:solidFill>
            <a:prstDash val="solid"/>
            <a:round/>
            <a:headEnd/>
            <a:tailEnd/>
          </a:ln>
          <a:effectLst/>
        </p:spPr>
        <p:txBody>
          <a:bodyPr/>
          <a:lstStyle/>
          <a:p>
            <a:endParaRPr lang="en-US" sz="1800" dirty="0"/>
          </a:p>
        </p:txBody>
      </p:sp>
      <p:sp>
        <p:nvSpPr>
          <p:cNvPr id="3" name="Slide Number Placeholder 2"/>
          <p:cNvSpPr>
            <a:spLocks noGrp="1"/>
          </p:cNvSpPr>
          <p:nvPr>
            <p:ph type="sldNum" sz="quarter" idx="10"/>
          </p:nvPr>
        </p:nvSpPr>
        <p:spPr/>
        <p:txBody>
          <a:bodyPr/>
          <a:lstStyle/>
          <a:p>
            <a:pPr>
              <a:defRPr/>
            </a:pPr>
            <a:fld id="{F156AAAA-E3E1-473C-BD37-65D034390EF9}" type="slidenum">
              <a:rPr lang="en-US" smtClean="0"/>
              <a:pPr>
                <a:defRPr/>
              </a:pPr>
              <a:t>21</a:t>
            </a:fld>
            <a:endParaRPr lang="en-US"/>
          </a:p>
        </p:txBody>
      </p:sp>
      <p:sp>
        <p:nvSpPr>
          <p:cNvPr id="25" name="Oval 16"/>
          <p:cNvSpPr>
            <a:spLocks noChangeArrowheads="1"/>
          </p:cNvSpPr>
          <p:nvPr/>
        </p:nvSpPr>
        <p:spPr bwMode="auto">
          <a:xfrm>
            <a:off x="1256969" y="2409231"/>
            <a:ext cx="886487" cy="813196"/>
          </a:xfrm>
          <a:prstGeom prst="ellipse">
            <a:avLst/>
          </a:prstGeom>
          <a:solidFill>
            <a:srgbClr val="FAFD00"/>
          </a:solidFill>
          <a:ln w="12700">
            <a:solidFill>
              <a:srgbClr val="B3B900"/>
            </a:solidFill>
            <a:round/>
            <a:headEnd/>
            <a:tailEnd/>
          </a:ln>
          <a:effectLst/>
        </p:spPr>
        <p:txBody>
          <a:bodyPr wrap="none" anchor="ctr"/>
          <a:lstStyle/>
          <a:p>
            <a:endParaRPr lang="en-US" sz="1800" dirty="0"/>
          </a:p>
        </p:txBody>
      </p:sp>
      <p:sp>
        <p:nvSpPr>
          <p:cNvPr id="26" name="TextBox 25"/>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
        <p:nvSpPr>
          <p:cNvPr id="27" name="Freeform 26"/>
          <p:cNvSpPr/>
          <p:nvPr/>
        </p:nvSpPr>
        <p:spPr>
          <a:xfrm>
            <a:off x="3018208" y="1395663"/>
            <a:ext cx="4104487" cy="4173239"/>
          </a:xfrm>
          <a:custGeom>
            <a:avLst/>
            <a:gdLst>
              <a:gd name="connsiteX0" fmla="*/ 178754 w 4104487"/>
              <a:gd name="connsiteY0" fmla="*/ 3568223 h 4173239"/>
              <a:gd name="connsiteX1" fmla="*/ 0 w 4104487"/>
              <a:gd name="connsiteY1" fmla="*/ 2805077 h 4173239"/>
              <a:gd name="connsiteX2" fmla="*/ 385010 w 4104487"/>
              <a:gd name="connsiteY2" fmla="*/ 2248187 h 4173239"/>
              <a:gd name="connsiteX3" fmla="*/ 336884 w 4104487"/>
              <a:gd name="connsiteY3" fmla="*/ 55002 h 4173239"/>
              <a:gd name="connsiteX4" fmla="*/ 3279464 w 4104487"/>
              <a:gd name="connsiteY4" fmla="*/ 0 h 4173239"/>
              <a:gd name="connsiteX5" fmla="*/ 4104487 w 4104487"/>
              <a:gd name="connsiteY5" fmla="*/ 728770 h 4173239"/>
              <a:gd name="connsiteX6" fmla="*/ 4001359 w 4104487"/>
              <a:gd name="connsiteY6" fmla="*/ 2557570 h 4173239"/>
              <a:gd name="connsiteX7" fmla="*/ 3224463 w 4104487"/>
              <a:gd name="connsiteY7" fmla="*/ 3568223 h 4173239"/>
              <a:gd name="connsiteX8" fmla="*/ 3093834 w 4104487"/>
              <a:gd name="connsiteY8" fmla="*/ 4173239 h 4173239"/>
              <a:gd name="connsiteX9" fmla="*/ 845648 w 4104487"/>
              <a:gd name="connsiteY9" fmla="*/ 4166364 h 4173239"/>
              <a:gd name="connsiteX10" fmla="*/ 178754 w 4104487"/>
              <a:gd name="connsiteY10" fmla="*/ 3568223 h 417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487" h="4173239">
                <a:moveTo>
                  <a:pt x="178754" y="3568223"/>
                </a:moveTo>
                <a:lnTo>
                  <a:pt x="0" y="2805077"/>
                </a:lnTo>
                <a:lnTo>
                  <a:pt x="385010" y="2248187"/>
                </a:lnTo>
                <a:lnTo>
                  <a:pt x="336884" y="55002"/>
                </a:lnTo>
                <a:lnTo>
                  <a:pt x="3279464" y="0"/>
                </a:lnTo>
                <a:lnTo>
                  <a:pt x="4104487" y="728770"/>
                </a:lnTo>
                <a:lnTo>
                  <a:pt x="4001359" y="2557570"/>
                </a:lnTo>
                <a:lnTo>
                  <a:pt x="3224463" y="3568223"/>
                </a:lnTo>
                <a:lnTo>
                  <a:pt x="3093834" y="4173239"/>
                </a:lnTo>
                <a:lnTo>
                  <a:pt x="845648" y="4166364"/>
                </a:lnTo>
                <a:lnTo>
                  <a:pt x="178754" y="3568223"/>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59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295400"/>
            <a:ext cx="8915400" cy="3581400"/>
          </a:xfrm>
        </p:spPr>
        <p:txBody>
          <a:bodyPr/>
          <a:lstStyle/>
          <a:p>
            <a:pPr eaLnBrk="1" hangingPunct="1">
              <a:buFontTx/>
              <a:buNone/>
            </a:pPr>
            <a:r>
              <a:rPr lang="en-US" sz="2000" b="0" dirty="0"/>
              <a:t>First Determine if the Undertaking has the Potential to Cause an Effect to Historic Properties.</a:t>
            </a:r>
          </a:p>
          <a:p>
            <a:pPr eaLnBrk="1" hangingPunct="1">
              <a:buFontTx/>
              <a:buNone/>
            </a:pPr>
            <a:r>
              <a:rPr lang="en-US" sz="2000" b="0" dirty="0"/>
              <a:t>If there is “no potential to cause an effect” the Corps has no additional obligations under Section 106.</a:t>
            </a:r>
          </a:p>
          <a:p>
            <a:pPr eaLnBrk="1" hangingPunct="1">
              <a:buFontTx/>
              <a:buNone/>
            </a:pPr>
            <a:r>
              <a:rPr lang="en-US" sz="2000" b="0" dirty="0"/>
              <a:t>“NPCE” is not considered an effect, per se, although is informally referred to as such.</a:t>
            </a:r>
          </a:p>
          <a:p>
            <a:pPr eaLnBrk="1" hangingPunct="1">
              <a:buFontTx/>
              <a:buNone/>
            </a:pPr>
            <a:endParaRPr lang="en-US" sz="2000" b="0" dirty="0"/>
          </a:p>
          <a:p>
            <a:pPr marL="0" indent="0" eaLnBrk="1" hangingPunct="1">
              <a:buNone/>
            </a:pPr>
            <a:r>
              <a:rPr lang="en-US" sz="2000" b="0" u="sng" dirty="0"/>
              <a:t>Effects Determinations (all require coordination/consultation)</a:t>
            </a:r>
            <a:r>
              <a:rPr lang="en-US" sz="2000" b="0" dirty="0"/>
              <a:t>:</a:t>
            </a:r>
          </a:p>
          <a:p>
            <a:pPr marL="0" indent="0" eaLnBrk="1" hangingPunct="1">
              <a:buNone/>
            </a:pPr>
            <a:r>
              <a:rPr lang="en-US" sz="2000" b="0" dirty="0"/>
              <a:t>-No Effect – No Historic Properties Present/Affected</a:t>
            </a:r>
          </a:p>
          <a:p>
            <a:pPr marL="0" indent="0" eaLnBrk="1" hangingPunct="1">
              <a:buNone/>
            </a:pPr>
            <a:r>
              <a:rPr lang="en-US" sz="2000" b="0" dirty="0"/>
              <a:t>-No Adverse Effect</a:t>
            </a:r>
          </a:p>
          <a:p>
            <a:pPr marL="0" indent="0" eaLnBrk="1" hangingPunct="1">
              <a:buNone/>
            </a:pPr>
            <a:r>
              <a:rPr lang="en-US" sz="2000" b="0" dirty="0"/>
              <a:t>-Adverse Effect</a:t>
            </a:r>
          </a:p>
          <a:p>
            <a:pPr marL="0" indent="0" eaLnBrk="1" hangingPunct="1">
              <a:buNone/>
            </a:pPr>
            <a:r>
              <a:rPr lang="en-US" sz="2000" b="0" dirty="0"/>
              <a:t>-The following are NOT effects determinations:  “Little likelihood to cause an effect” and “low potential to cause an effect.”</a:t>
            </a:r>
          </a:p>
          <a:p>
            <a:pPr eaLnBrk="1" hangingPunct="1"/>
            <a:endParaRPr lang="en-US" dirty="0"/>
          </a:p>
        </p:txBody>
      </p:sp>
      <p:sp>
        <p:nvSpPr>
          <p:cNvPr id="2" name="Title 1"/>
          <p:cNvSpPr>
            <a:spLocks noGrp="1"/>
          </p:cNvSpPr>
          <p:nvPr>
            <p:ph type="title"/>
          </p:nvPr>
        </p:nvSpPr>
        <p:spPr>
          <a:xfrm>
            <a:off x="457200" y="24636"/>
            <a:ext cx="8229600" cy="1143000"/>
          </a:xfrm>
        </p:spPr>
        <p:txBody>
          <a:bodyPr/>
          <a:lstStyle/>
          <a:p>
            <a:r>
              <a:rPr lang="en-US" sz="3600" dirty="0"/>
              <a:t>Effects Determinations</a:t>
            </a:r>
          </a:p>
        </p:txBody>
      </p:sp>
    </p:spTree>
    <p:extLst>
      <p:ext uri="{BB962C8B-B14F-4D97-AF65-F5344CB8AC3E}">
        <p14:creationId xmlns:p14="http://schemas.microsoft.com/office/powerpoint/2010/main" val="1372815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143000" y="1371600"/>
            <a:ext cx="7543800" cy="3352800"/>
          </a:xfrm>
        </p:spPr>
        <p:txBody>
          <a:bodyPr/>
          <a:lstStyle/>
          <a:p>
            <a:pPr marL="0" indent="0" eaLnBrk="1" hangingPunct="1">
              <a:buNone/>
            </a:pPr>
            <a:endParaRPr lang="en-US" b="0" dirty="0"/>
          </a:p>
          <a:p>
            <a:pPr eaLnBrk="1" hangingPunct="1"/>
            <a:endParaRPr lang="en-US" dirty="0"/>
          </a:p>
        </p:txBody>
      </p:sp>
      <p:sp>
        <p:nvSpPr>
          <p:cNvPr id="2" name="Title 1"/>
          <p:cNvSpPr>
            <a:spLocks noGrp="1"/>
          </p:cNvSpPr>
          <p:nvPr>
            <p:ph type="title"/>
          </p:nvPr>
        </p:nvSpPr>
        <p:spPr>
          <a:xfrm>
            <a:off x="152400" y="142875"/>
            <a:ext cx="8763000" cy="466725"/>
          </a:xfrm>
        </p:spPr>
        <p:txBody>
          <a:bodyPr/>
          <a:lstStyle/>
          <a:p>
            <a:r>
              <a:rPr lang="en-US" sz="2400" dirty="0"/>
              <a:t>Determining “No Potential to Cause Effect.” NPCE</a:t>
            </a:r>
          </a:p>
        </p:txBody>
      </p:sp>
      <p:sp>
        <p:nvSpPr>
          <p:cNvPr id="4" name="Rectangle 3"/>
          <p:cNvSpPr txBox="1">
            <a:spLocks noChangeArrowheads="1"/>
          </p:cNvSpPr>
          <p:nvPr/>
        </p:nvSpPr>
        <p:spPr bwMode="auto">
          <a:xfrm>
            <a:off x="76200" y="685800"/>
            <a:ext cx="86868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eaLnBrk="1" hangingPunct="1">
              <a:buFontTx/>
              <a:buNone/>
            </a:pPr>
            <a:r>
              <a:rPr lang="en-US" sz="1800" b="0" kern="0" dirty="0" err="1"/>
              <a:t>NPCE</a:t>
            </a:r>
            <a:r>
              <a:rPr lang="en-US" sz="1800" b="0" kern="0" dirty="0"/>
              <a:t> not defined in Corps regulations</a:t>
            </a:r>
          </a:p>
          <a:p>
            <a:pPr eaLnBrk="1" hangingPunct="1">
              <a:buFontTx/>
              <a:buNone/>
            </a:pPr>
            <a:r>
              <a:rPr lang="en-US" sz="1800" b="0" kern="0" dirty="0"/>
              <a:t>	Appendix C Part 3(b) discusses three situations when a proposed activity has “little likelihood” to effect historic properties for purposes of Public Notice</a:t>
            </a:r>
          </a:p>
          <a:p>
            <a:pPr eaLnBrk="1" hangingPunct="1">
              <a:buFontTx/>
              <a:buNone/>
            </a:pPr>
            <a:endParaRPr lang="en-US" sz="1800" b="0" kern="0" dirty="0"/>
          </a:p>
          <a:p>
            <a:pPr eaLnBrk="1" hangingPunct="1">
              <a:buFontTx/>
              <a:buNone/>
            </a:pPr>
            <a:r>
              <a:rPr lang="en-US" sz="1800" b="0" kern="0" dirty="0"/>
              <a:t>These three tests are often used to inform a </a:t>
            </a:r>
            <a:r>
              <a:rPr lang="en-US" sz="1800" b="0" kern="0" dirty="0" err="1"/>
              <a:t>NPCE</a:t>
            </a:r>
            <a:r>
              <a:rPr lang="en-US" sz="1800" b="0" kern="0" dirty="0"/>
              <a:t> determination.  </a:t>
            </a:r>
          </a:p>
          <a:p>
            <a:pPr eaLnBrk="1" hangingPunct="1">
              <a:buFontTx/>
              <a:buNone/>
            </a:pPr>
            <a:endParaRPr lang="en-US" sz="1800" b="0" kern="0" dirty="0"/>
          </a:p>
          <a:p>
            <a:pPr eaLnBrk="1" hangingPunct="1">
              <a:buFontTx/>
              <a:buNone/>
            </a:pPr>
            <a:r>
              <a:rPr lang="en-US" sz="1800" b="0" kern="0" dirty="0"/>
              <a:t>(1) Areas that have been extensively modified by previous work. In such areas, historic properties that may have at one time existed within the permit area may be presumed to have been lost unless specific information indicates the presence of such a property (</a:t>
            </a:r>
            <a:r>
              <a:rPr lang="en-US" sz="1800" b="0" kern="0" dirty="0" err="1"/>
              <a:t>e.g.,a</a:t>
            </a:r>
            <a:r>
              <a:rPr lang="en-US" sz="1800" b="0" kern="0" dirty="0"/>
              <a:t> shipwreck). </a:t>
            </a:r>
          </a:p>
          <a:p>
            <a:pPr eaLnBrk="1" hangingPunct="1">
              <a:buFontTx/>
              <a:buNone/>
            </a:pPr>
            <a:r>
              <a:rPr lang="en-US" sz="1800" b="0" kern="0" dirty="0"/>
              <a:t>(2) Areas which have been created in modern times. Some recently created areas, such as dredged material disposal islands, have had no human habitation. In such cases, it may be presumed that there is no potential for the existence of historic properties unless specific information indicates the presence of such a property. </a:t>
            </a:r>
          </a:p>
          <a:p>
            <a:pPr eaLnBrk="1" hangingPunct="1">
              <a:buFontTx/>
              <a:buNone/>
            </a:pPr>
            <a:r>
              <a:rPr lang="en-US" sz="1800" b="0" kern="0" dirty="0"/>
              <a:t>(3) Certain types of work or structures that are of such limited nature and scope that there is little likelihood of impinging upon a historic property even if such properties were to be present within the affected area.  </a:t>
            </a:r>
          </a:p>
          <a:p>
            <a:pPr eaLnBrk="1" hangingPunct="1">
              <a:buFontTx/>
              <a:buNone/>
            </a:pPr>
            <a:r>
              <a:rPr lang="en-US" sz="1600" b="0" kern="0" dirty="0"/>
              <a:t>	</a:t>
            </a:r>
          </a:p>
        </p:txBody>
      </p:sp>
    </p:spTree>
    <p:extLst>
      <p:ext uri="{BB962C8B-B14F-4D97-AF65-F5344CB8AC3E}">
        <p14:creationId xmlns:p14="http://schemas.microsoft.com/office/powerpoint/2010/main" val="4258210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143000" y="1371600"/>
            <a:ext cx="7543800" cy="3352800"/>
          </a:xfrm>
        </p:spPr>
        <p:txBody>
          <a:bodyPr/>
          <a:lstStyle/>
          <a:p>
            <a:pPr marL="0" indent="0" eaLnBrk="1" hangingPunct="1">
              <a:buNone/>
            </a:pPr>
            <a:endParaRPr lang="en-US" b="0" dirty="0"/>
          </a:p>
          <a:p>
            <a:pPr eaLnBrk="1" hangingPunct="1"/>
            <a:endParaRPr lang="en-US" dirty="0"/>
          </a:p>
        </p:txBody>
      </p:sp>
      <p:sp>
        <p:nvSpPr>
          <p:cNvPr id="2" name="Title 1"/>
          <p:cNvSpPr>
            <a:spLocks noGrp="1"/>
          </p:cNvSpPr>
          <p:nvPr>
            <p:ph type="title"/>
          </p:nvPr>
        </p:nvSpPr>
        <p:spPr>
          <a:xfrm>
            <a:off x="-533400" y="142875"/>
            <a:ext cx="9867900" cy="1143000"/>
          </a:xfrm>
        </p:spPr>
        <p:txBody>
          <a:bodyPr/>
          <a:lstStyle/>
          <a:p>
            <a:r>
              <a:rPr lang="en-US" sz="2800" dirty="0"/>
              <a:t>NPCE Continues</a:t>
            </a:r>
          </a:p>
        </p:txBody>
      </p:sp>
      <p:sp>
        <p:nvSpPr>
          <p:cNvPr id="4" name="Rectangle 3"/>
          <p:cNvSpPr txBox="1">
            <a:spLocks noChangeArrowheads="1"/>
          </p:cNvSpPr>
          <p:nvPr/>
        </p:nvSpPr>
        <p:spPr bwMode="auto">
          <a:xfrm>
            <a:off x="228600" y="1066800"/>
            <a:ext cx="86868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eaLnBrk="1" hangingPunct="1">
              <a:buFontTx/>
              <a:buNone/>
            </a:pPr>
            <a:r>
              <a:rPr lang="en-US" sz="2000" b="0" kern="0" dirty="0"/>
              <a:t>Must evaluate whether the undertaking (i.e. activity requiring a permit), including both above ground and below ground impacts, has the potential to cause effects to historic properties.</a:t>
            </a:r>
          </a:p>
          <a:p>
            <a:pPr eaLnBrk="1" hangingPunct="1">
              <a:buFontTx/>
              <a:buNone/>
            </a:pPr>
            <a:endParaRPr lang="en-US" sz="2000" b="0" kern="0" dirty="0"/>
          </a:p>
          <a:p>
            <a:pPr eaLnBrk="1" hangingPunct="1">
              <a:buFontTx/>
              <a:buNone/>
            </a:pPr>
            <a:r>
              <a:rPr lang="en-US" sz="2000" b="0" kern="0" dirty="0"/>
              <a:t>For below ground disturbing activities, remember to consider both the vertical and horizontal limits.  </a:t>
            </a:r>
          </a:p>
          <a:p>
            <a:pPr eaLnBrk="1" hangingPunct="1">
              <a:buFontTx/>
              <a:buNone/>
            </a:pPr>
            <a:endParaRPr lang="en-US" sz="2000" b="0" kern="0" dirty="0"/>
          </a:p>
          <a:p>
            <a:pPr eaLnBrk="1" hangingPunct="1">
              <a:buNone/>
            </a:pPr>
            <a:r>
              <a:rPr lang="en-US" sz="2000" b="0" kern="0" dirty="0"/>
              <a:t>The district should have sufficient information regarding Tests #1 or #2 to conclude “no potential to cause an effect” otherwise additional investigations (not necessarily field surveys) are warranted and an effects determination is needed.</a:t>
            </a:r>
          </a:p>
        </p:txBody>
      </p:sp>
    </p:spTree>
    <p:extLst>
      <p:ext uri="{BB962C8B-B14F-4D97-AF65-F5344CB8AC3E}">
        <p14:creationId xmlns:p14="http://schemas.microsoft.com/office/powerpoint/2010/main" val="3517202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53" y="111614"/>
            <a:ext cx="8229600" cy="878985"/>
          </a:xfrm>
        </p:spPr>
        <p:txBody>
          <a:bodyPr/>
          <a:lstStyle/>
          <a:p>
            <a:r>
              <a:rPr lang="en-US" sz="3600" dirty="0"/>
              <a:t>Investigations</a:t>
            </a:r>
          </a:p>
        </p:txBody>
      </p:sp>
      <p:sp>
        <p:nvSpPr>
          <p:cNvPr id="3" name="Slide Number Placeholder 2"/>
          <p:cNvSpPr>
            <a:spLocks noGrp="1"/>
          </p:cNvSpPr>
          <p:nvPr>
            <p:ph type="sldNum" sz="quarter" idx="10"/>
          </p:nvPr>
        </p:nvSpPr>
        <p:spPr/>
        <p:txBody>
          <a:bodyPr/>
          <a:lstStyle/>
          <a:p>
            <a:fld id="{A81DA166-1322-4069-93D0-D1ABF8106AE9}" type="slidenum">
              <a:rPr lang="en-US" smtClean="0"/>
              <a:pPr/>
              <a:t>25</a:t>
            </a:fld>
            <a:endParaRPr lang="en-US" dirty="0"/>
          </a:p>
        </p:txBody>
      </p:sp>
      <p:sp>
        <p:nvSpPr>
          <p:cNvPr id="9" name="Content Placeholder 8"/>
          <p:cNvSpPr>
            <a:spLocks noGrp="1"/>
          </p:cNvSpPr>
          <p:nvPr>
            <p:ph sz="half" idx="1"/>
          </p:nvPr>
        </p:nvSpPr>
        <p:spPr>
          <a:xfrm>
            <a:off x="262353" y="974784"/>
            <a:ext cx="8455132" cy="5086349"/>
          </a:xfrm>
        </p:spPr>
        <p:txBody>
          <a:bodyPr/>
          <a:lstStyle/>
          <a:p>
            <a:pPr marL="0" indent="0">
              <a:buNone/>
            </a:pPr>
            <a:r>
              <a:rPr lang="en-US" sz="2200" dirty="0"/>
              <a:t>36 </a:t>
            </a:r>
            <a:r>
              <a:rPr lang="en-US" sz="2200" dirty="0" err="1"/>
              <a:t>CFR</a:t>
            </a:r>
            <a:r>
              <a:rPr lang="en-US" sz="2200" dirty="0"/>
              <a:t> 800.4(b)(1) Level of effort. The agency official shall make a reasonable and good faith effort to carry out appropriate identification efforts, which </a:t>
            </a:r>
            <a:r>
              <a:rPr lang="en-US" sz="2200" u="sng" dirty="0"/>
              <a:t>may</a:t>
            </a:r>
            <a:r>
              <a:rPr lang="en-US" sz="2200" dirty="0"/>
              <a:t> include background research, consultation, oral history interviews, sample field investigation, and field survey. </a:t>
            </a:r>
          </a:p>
          <a:p>
            <a:pPr marL="0" indent="0">
              <a:buNone/>
            </a:pPr>
            <a:r>
              <a:rPr lang="en-US" sz="2200" dirty="0"/>
              <a:t>The agency official shall take into account:</a:t>
            </a:r>
          </a:p>
          <a:p>
            <a:r>
              <a:rPr lang="en-US" sz="2200" dirty="0"/>
              <a:t>past planning, research and studies, </a:t>
            </a:r>
          </a:p>
          <a:p>
            <a:r>
              <a:rPr lang="en-US" sz="2200" dirty="0"/>
              <a:t>the </a:t>
            </a:r>
            <a:r>
              <a:rPr lang="en-US" sz="2200" u="sng" dirty="0"/>
              <a:t>magnitude and nature of the undertaking</a:t>
            </a:r>
            <a:r>
              <a:rPr lang="en-US" sz="2200" dirty="0"/>
              <a:t> and the degree of Federal involvement, </a:t>
            </a:r>
          </a:p>
          <a:p>
            <a:r>
              <a:rPr lang="en-US" sz="2200" dirty="0"/>
              <a:t>the </a:t>
            </a:r>
            <a:r>
              <a:rPr lang="en-US" sz="2200" u="sng" dirty="0"/>
              <a:t>nature and extent of potential effects </a:t>
            </a:r>
            <a:r>
              <a:rPr lang="en-US" sz="2200" dirty="0"/>
              <a:t>on historic properties,</a:t>
            </a:r>
          </a:p>
          <a:p>
            <a:r>
              <a:rPr lang="en-US" sz="2200" dirty="0"/>
              <a:t>and the </a:t>
            </a:r>
            <a:r>
              <a:rPr lang="en-US" sz="2200" u="sng" dirty="0"/>
              <a:t>likely nature and location </a:t>
            </a:r>
            <a:r>
              <a:rPr lang="en-US" sz="2200" dirty="0"/>
              <a:t>of historic properties within the area of potential effects.</a:t>
            </a:r>
          </a:p>
          <a:p>
            <a:endParaRPr lang="en-US" sz="2200" dirty="0"/>
          </a:p>
          <a:p>
            <a:endParaRPr lang="en-US" sz="2200" dirty="0"/>
          </a:p>
        </p:txBody>
      </p:sp>
      <p:sp>
        <p:nvSpPr>
          <p:cNvPr id="5" name="TextBox 4"/>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384288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53" y="111614"/>
            <a:ext cx="8229600" cy="878985"/>
          </a:xfrm>
        </p:spPr>
        <p:txBody>
          <a:bodyPr/>
          <a:lstStyle/>
          <a:p>
            <a:r>
              <a:rPr lang="en-US" sz="3600" dirty="0"/>
              <a:t>Investigations (cont’d)</a:t>
            </a:r>
          </a:p>
        </p:txBody>
      </p:sp>
      <p:sp>
        <p:nvSpPr>
          <p:cNvPr id="3" name="Slide Number Placeholder 2"/>
          <p:cNvSpPr>
            <a:spLocks noGrp="1"/>
          </p:cNvSpPr>
          <p:nvPr>
            <p:ph type="sldNum" sz="quarter" idx="10"/>
          </p:nvPr>
        </p:nvSpPr>
        <p:spPr/>
        <p:txBody>
          <a:bodyPr/>
          <a:lstStyle/>
          <a:p>
            <a:fld id="{A81DA166-1322-4069-93D0-D1ABF8106AE9}" type="slidenum">
              <a:rPr lang="en-US" smtClean="0"/>
              <a:pPr/>
              <a:t>26</a:t>
            </a:fld>
            <a:endParaRPr lang="en-US" dirty="0"/>
          </a:p>
        </p:txBody>
      </p:sp>
      <p:sp>
        <p:nvSpPr>
          <p:cNvPr id="9" name="Content Placeholder 8"/>
          <p:cNvSpPr>
            <a:spLocks noGrp="1"/>
          </p:cNvSpPr>
          <p:nvPr>
            <p:ph sz="half" idx="1"/>
          </p:nvPr>
        </p:nvSpPr>
        <p:spPr>
          <a:xfrm>
            <a:off x="262353" y="974784"/>
            <a:ext cx="8455132" cy="5086349"/>
          </a:xfrm>
        </p:spPr>
        <p:txBody>
          <a:bodyPr/>
          <a:lstStyle/>
          <a:p>
            <a:r>
              <a:rPr lang="en-US" sz="2200" dirty="0"/>
              <a:t>Appendix C Part 5 (excerpts)</a:t>
            </a:r>
          </a:p>
          <a:p>
            <a:r>
              <a:rPr lang="en-US" sz="2200" dirty="0"/>
              <a:t>…The evidence must set forth </a:t>
            </a:r>
            <a:r>
              <a:rPr lang="en-US" sz="2200" u="sng" dirty="0"/>
              <a:t>specific reasons</a:t>
            </a:r>
            <a:r>
              <a:rPr lang="en-US" sz="2200" dirty="0"/>
              <a:t> for the need to further investigate within the permit area and may consist of:</a:t>
            </a:r>
          </a:p>
          <a:p>
            <a:pPr marL="0" indent="0">
              <a:buNone/>
            </a:pPr>
            <a:r>
              <a:rPr lang="en-US" sz="2200" dirty="0"/>
              <a:t>	(1) Specific information concerning properties which may be eligible for inclusion in the National Register and which are known to exist in the vicinity of the project; and</a:t>
            </a:r>
          </a:p>
          <a:p>
            <a:pPr marL="0" indent="0">
              <a:buNone/>
            </a:pPr>
            <a:r>
              <a:rPr lang="en-US" sz="2200" dirty="0"/>
              <a:t>	(2) Specific information concerning known sensitive areas which are likely to yield resources eligible for inclusion in the National Register..</a:t>
            </a:r>
          </a:p>
          <a:p>
            <a:pPr marL="0" indent="0"/>
            <a:r>
              <a:rPr lang="en-US" sz="2200" dirty="0"/>
              <a:t>  Comments or information of a general nature </a:t>
            </a:r>
            <a:r>
              <a:rPr lang="en-US" sz="2200" u="sng" dirty="0"/>
              <a:t>will not be considered </a:t>
            </a:r>
            <a:r>
              <a:rPr lang="en-US" sz="2200" dirty="0"/>
              <a:t>as sufficient evidence to warrant an investigation, such as a phase 1 archaeological survey.</a:t>
            </a:r>
          </a:p>
          <a:p>
            <a:pPr marL="0" indent="0">
              <a:buNone/>
            </a:pPr>
            <a:endParaRPr lang="en-US" sz="2200" dirty="0"/>
          </a:p>
        </p:txBody>
      </p:sp>
      <p:sp>
        <p:nvSpPr>
          <p:cNvPr id="5" name="TextBox 4"/>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63323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92162"/>
          </a:xfrm>
        </p:spPr>
        <p:txBody>
          <a:bodyPr/>
          <a:lstStyle/>
          <a:p>
            <a:pPr eaLnBrk="1" hangingPunct="1"/>
            <a:r>
              <a:rPr lang="en-US" sz="3600" dirty="0"/>
              <a:t>Sources of Information</a:t>
            </a:r>
          </a:p>
        </p:txBody>
      </p:sp>
      <p:sp>
        <p:nvSpPr>
          <p:cNvPr id="19459" name="Rectangle 3"/>
          <p:cNvSpPr>
            <a:spLocks noGrp="1" noChangeArrowheads="1"/>
          </p:cNvSpPr>
          <p:nvPr>
            <p:ph type="body" idx="1"/>
          </p:nvPr>
        </p:nvSpPr>
        <p:spPr>
          <a:xfrm>
            <a:off x="457200" y="1295400"/>
            <a:ext cx="8382000" cy="4397375"/>
          </a:xfrm>
          <a:noFill/>
        </p:spPr>
        <p:txBody>
          <a:bodyPr/>
          <a:lstStyle/>
          <a:p>
            <a:pPr eaLnBrk="1" hangingPunct="1">
              <a:lnSpc>
                <a:spcPct val="90000"/>
              </a:lnSpc>
              <a:buFontTx/>
              <a:buNone/>
            </a:pPr>
            <a:r>
              <a:rPr lang="en-US" sz="2800" dirty="0"/>
              <a:t>Consult NRHP publications &amp; other sources:</a:t>
            </a:r>
          </a:p>
          <a:p>
            <a:pPr lvl="2" eaLnBrk="1" hangingPunct="1">
              <a:lnSpc>
                <a:spcPct val="90000"/>
              </a:lnSpc>
            </a:pPr>
            <a:r>
              <a:rPr lang="en-US" sz="2400" b="0" dirty="0"/>
              <a:t>In-house expertise – Regulatory </a:t>
            </a:r>
            <a:r>
              <a:rPr lang="en-US" sz="2400" b="0" dirty="0" err="1"/>
              <a:t>PMs</a:t>
            </a:r>
            <a:r>
              <a:rPr lang="en-US" sz="2400" b="0" dirty="0"/>
              <a:t> generally require assistance from </a:t>
            </a:r>
            <a:r>
              <a:rPr lang="en-US" dirty="0"/>
              <a:t>Corps </a:t>
            </a:r>
            <a:r>
              <a:rPr lang="en-US" sz="2400" b="0" dirty="0"/>
              <a:t>archaeologists.</a:t>
            </a:r>
          </a:p>
          <a:p>
            <a:pPr lvl="3">
              <a:lnSpc>
                <a:spcPct val="90000"/>
              </a:lnSpc>
            </a:pPr>
            <a:r>
              <a:rPr lang="en-US" dirty="0"/>
              <a:t>Archaeologists dedicated to the Regulatory program</a:t>
            </a:r>
            <a:endParaRPr lang="en-US" sz="2000" b="0" dirty="0"/>
          </a:p>
          <a:p>
            <a:pPr lvl="2" eaLnBrk="1" hangingPunct="1">
              <a:lnSpc>
                <a:spcPct val="90000"/>
              </a:lnSpc>
            </a:pPr>
            <a:r>
              <a:rPr lang="en-US" sz="2400" b="0" dirty="0"/>
              <a:t>SHPO’s cultural resource database</a:t>
            </a:r>
          </a:p>
          <a:p>
            <a:pPr lvl="2" eaLnBrk="1" hangingPunct="1">
              <a:lnSpc>
                <a:spcPct val="90000"/>
              </a:lnSpc>
            </a:pPr>
            <a:r>
              <a:rPr lang="en-US" sz="2400" b="0" dirty="0"/>
              <a:t>Tribes</a:t>
            </a:r>
          </a:p>
          <a:p>
            <a:pPr lvl="2" eaLnBrk="1" hangingPunct="1">
              <a:lnSpc>
                <a:spcPct val="90000"/>
              </a:lnSpc>
            </a:pPr>
            <a:r>
              <a:rPr lang="en-US" sz="2400" b="0" dirty="0"/>
              <a:t>Local historical societies, museums, universities may have site specific information </a:t>
            </a:r>
          </a:p>
          <a:p>
            <a:pPr lvl="2" eaLnBrk="1" hangingPunct="1">
              <a:lnSpc>
                <a:spcPct val="90000"/>
              </a:lnSpc>
            </a:pPr>
            <a:r>
              <a:rPr lang="en-US" sz="2400" b="0" dirty="0"/>
              <a:t>National Register Information System:</a:t>
            </a:r>
          </a:p>
          <a:p>
            <a:pPr lvl="2" eaLnBrk="1" hangingPunct="1">
              <a:lnSpc>
                <a:spcPct val="90000"/>
              </a:lnSpc>
              <a:buFontTx/>
              <a:buNone/>
            </a:pPr>
            <a:r>
              <a:rPr lang="en-US" sz="2400" b="0" dirty="0"/>
              <a:t>		(</a:t>
            </a:r>
            <a:r>
              <a:rPr lang="en-US" sz="2400" b="0" dirty="0">
                <a:hlinkClick r:id="rId3"/>
              </a:rPr>
              <a:t>http://www.cr.nps.gov/nr</a:t>
            </a:r>
            <a:r>
              <a:rPr lang="en-US" sz="2400" b="0" dirty="0"/>
              <a:t>)</a:t>
            </a:r>
          </a:p>
          <a:p>
            <a:pPr lvl="2" eaLnBrk="1" hangingPunct="1">
              <a:lnSpc>
                <a:spcPct val="90000"/>
              </a:lnSpc>
            </a:pPr>
            <a:r>
              <a:rPr lang="en-US" sz="2400" b="0" dirty="0"/>
              <a:t>National Historic Landmarks</a:t>
            </a:r>
          </a:p>
          <a:p>
            <a:pPr lvl="2" eaLnBrk="1" hangingPunct="1">
              <a:lnSpc>
                <a:spcPct val="90000"/>
              </a:lnSpc>
              <a:buFontTx/>
              <a:buNone/>
            </a:pPr>
            <a:r>
              <a:rPr lang="en-US" sz="2400" b="0" dirty="0"/>
              <a:t>		(</a:t>
            </a:r>
            <a:r>
              <a:rPr lang="en-US" sz="2400" b="0" dirty="0">
                <a:hlinkClick r:id="rId4"/>
              </a:rPr>
              <a:t>http://www.cr.nps.gov/nhl/</a:t>
            </a:r>
            <a:r>
              <a:rPr lang="en-US" sz="2400" b="0" dirty="0"/>
              <a:t>)</a:t>
            </a:r>
          </a:p>
          <a:p>
            <a:pPr lvl="1" eaLnBrk="1" hangingPunct="1">
              <a:lnSpc>
                <a:spcPct val="90000"/>
              </a:lnSpc>
            </a:pPr>
            <a:endParaRPr lang="en-US" sz="2000" b="0" dirty="0"/>
          </a:p>
        </p:txBody>
      </p:sp>
    </p:spTree>
    <p:extLst>
      <p:ext uri="{BB962C8B-B14F-4D97-AF65-F5344CB8AC3E}">
        <p14:creationId xmlns:p14="http://schemas.microsoft.com/office/powerpoint/2010/main" val="2657038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sz="3200" dirty="0"/>
              <a:t>Consulting with Tribes under Section 106</a:t>
            </a:r>
          </a:p>
        </p:txBody>
      </p:sp>
      <p:sp>
        <p:nvSpPr>
          <p:cNvPr id="3" name="Content Placeholder 2"/>
          <p:cNvSpPr>
            <a:spLocks noGrp="1"/>
          </p:cNvSpPr>
          <p:nvPr>
            <p:ph idx="1"/>
          </p:nvPr>
        </p:nvSpPr>
        <p:spPr>
          <a:xfrm>
            <a:off x="304800" y="762000"/>
            <a:ext cx="8915400" cy="4906962"/>
          </a:xfrm>
        </p:spPr>
        <p:txBody>
          <a:bodyPr/>
          <a:lstStyle/>
          <a:p>
            <a:pPr marL="0" indent="0">
              <a:buNone/>
            </a:pPr>
            <a:endParaRPr lang="en-US" sz="2000" dirty="0"/>
          </a:p>
          <a:p>
            <a:r>
              <a:rPr lang="en-US" sz="2000" dirty="0"/>
              <a:t>Consultation required when eligible properties of cultural or religious importance could be affected by the proposed undertaking</a:t>
            </a:r>
          </a:p>
          <a:p>
            <a:pPr lvl="1"/>
            <a:r>
              <a:rPr lang="en-US" sz="2000" dirty="0"/>
              <a:t>Properties can be located on private lands</a:t>
            </a:r>
          </a:p>
          <a:p>
            <a:pPr lvl="1"/>
            <a:r>
              <a:rPr lang="en-US" sz="2000" dirty="0"/>
              <a:t>Reminder – there may be other properties of interest to tribes, e.g. historic building where a treaty may have been signed.</a:t>
            </a:r>
          </a:p>
          <a:p>
            <a:pPr lvl="1"/>
            <a:r>
              <a:rPr lang="en-US" sz="2000" dirty="0"/>
              <a:t>Tribes that should be consulted with may no longer live in the region</a:t>
            </a:r>
          </a:p>
          <a:p>
            <a:pPr marL="457200" lvl="1" indent="0">
              <a:buNone/>
            </a:pPr>
            <a:endParaRPr lang="en-US" sz="2000" dirty="0"/>
          </a:p>
          <a:p>
            <a:r>
              <a:rPr lang="en-US" sz="2000" dirty="0"/>
              <a:t>Public Notices alone are insufficient for government-to government consultation (unless specific agreement WITH a tribe allows it).</a:t>
            </a:r>
          </a:p>
          <a:p>
            <a:pPr lvl="1"/>
            <a:r>
              <a:rPr lang="en-US" sz="2000" dirty="0"/>
              <a:t>Active Communication</a:t>
            </a:r>
          </a:p>
          <a:p>
            <a:pPr lvl="1"/>
            <a:r>
              <a:rPr lang="en-US" sz="2000" dirty="0"/>
              <a:t>Letters, phone calls, meetings</a:t>
            </a:r>
          </a:p>
          <a:p>
            <a:pPr marL="0" indent="0">
              <a:buNone/>
            </a:pPr>
            <a:endParaRPr lang="en-US" sz="2000" dirty="0"/>
          </a:p>
          <a:p>
            <a:r>
              <a:rPr lang="en-US" sz="2000" dirty="0"/>
              <a:t>2005 Interim Guidance</a:t>
            </a:r>
          </a:p>
          <a:p>
            <a:r>
              <a:rPr lang="en-US" sz="2000" dirty="0"/>
              <a:t>2016 Memo to Commanders</a:t>
            </a:r>
          </a:p>
        </p:txBody>
      </p:sp>
      <p:sp>
        <p:nvSpPr>
          <p:cNvPr id="4" name="Slide Number Placeholder 3"/>
          <p:cNvSpPr>
            <a:spLocks noGrp="1"/>
          </p:cNvSpPr>
          <p:nvPr>
            <p:ph type="sldNum" sz="quarter" idx="10"/>
          </p:nvPr>
        </p:nvSpPr>
        <p:spPr/>
        <p:txBody>
          <a:bodyPr/>
          <a:lstStyle/>
          <a:p>
            <a:fld id="{8968EFD4-8A75-4C5D-81F7-E1FB367AA221}" type="slidenum">
              <a:rPr lang="en-US" smtClean="0"/>
              <a:pPr/>
              <a:t>28</a:t>
            </a:fld>
            <a:endParaRPr lang="en-US"/>
          </a:p>
        </p:txBody>
      </p:sp>
      <p:sp>
        <p:nvSpPr>
          <p:cNvPr id="5" name="TextBox 4"/>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25682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Effects to Historic Properties on Tribal Lands</a:t>
            </a:r>
          </a:p>
        </p:txBody>
      </p:sp>
      <p:sp>
        <p:nvSpPr>
          <p:cNvPr id="3" name="Content Placeholder 2"/>
          <p:cNvSpPr>
            <a:spLocks noGrp="1"/>
          </p:cNvSpPr>
          <p:nvPr>
            <p:ph idx="1"/>
          </p:nvPr>
        </p:nvSpPr>
        <p:spPr/>
        <p:txBody>
          <a:bodyPr/>
          <a:lstStyle/>
          <a:p>
            <a:r>
              <a:rPr lang="en-US" sz="2800" dirty="0"/>
              <a:t>When a Tribe has assumed the functions of the SHPO on tribal lands, the THPO is the official representative for the purposes of Section 106. </a:t>
            </a:r>
          </a:p>
          <a:p>
            <a:endParaRPr lang="en-US" sz="2800" dirty="0"/>
          </a:p>
          <a:p>
            <a:r>
              <a:rPr lang="en-US" sz="2800" dirty="0"/>
              <a:t>If a Tribe has not assumed the responsibilities of the SHPO on tribal lands, the district engineer will consult with a representative designated by the Tribe, in addition to consulting with the SHPO. </a:t>
            </a:r>
          </a:p>
          <a:p>
            <a:endParaRPr lang="en-US" dirty="0"/>
          </a:p>
          <a:p>
            <a:endParaRPr lang="en-US" dirty="0"/>
          </a:p>
        </p:txBody>
      </p:sp>
      <p:sp>
        <p:nvSpPr>
          <p:cNvPr id="4" name="Slide Number Placeholder 3"/>
          <p:cNvSpPr>
            <a:spLocks noGrp="1"/>
          </p:cNvSpPr>
          <p:nvPr>
            <p:ph type="sldNum" sz="quarter" idx="10"/>
          </p:nvPr>
        </p:nvSpPr>
        <p:spPr/>
        <p:txBody>
          <a:bodyPr/>
          <a:lstStyle/>
          <a:p>
            <a:fld id="{8968EFD4-8A75-4C5D-81F7-E1FB367AA221}" type="slidenum">
              <a:rPr lang="en-US" smtClean="0"/>
              <a:pPr/>
              <a:t>29</a:t>
            </a:fld>
            <a:endParaRPr lang="en-US"/>
          </a:p>
        </p:txBody>
      </p:sp>
      <p:sp>
        <p:nvSpPr>
          <p:cNvPr id="5" name="TextBox 4"/>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204134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fld id="{D2F87933-A087-4783-94C6-935041584B9B}" type="slidenum">
              <a:rPr lang="en-US" smtClean="0"/>
              <a:pPr/>
              <a:t>3</a:t>
            </a:fld>
            <a:endParaRPr lang="en-US"/>
          </a:p>
        </p:txBody>
      </p:sp>
      <p:sp>
        <p:nvSpPr>
          <p:cNvPr id="21507" name="Rectangle 2"/>
          <p:cNvSpPr>
            <a:spLocks noGrp="1" noChangeArrowheads="1"/>
          </p:cNvSpPr>
          <p:nvPr>
            <p:ph type="title"/>
          </p:nvPr>
        </p:nvSpPr>
        <p:spPr>
          <a:xfrm>
            <a:off x="578698" y="228600"/>
            <a:ext cx="8229600" cy="838200"/>
          </a:xfrm>
        </p:spPr>
        <p:txBody>
          <a:bodyPr/>
          <a:lstStyle/>
          <a:p>
            <a:r>
              <a:rPr lang="en-US" sz="3600" dirty="0"/>
              <a:t>Authorities</a:t>
            </a:r>
          </a:p>
        </p:txBody>
      </p:sp>
      <p:sp>
        <p:nvSpPr>
          <p:cNvPr id="21508" name="Rectangle 3"/>
          <p:cNvSpPr>
            <a:spLocks noGrp="1" noChangeArrowheads="1"/>
          </p:cNvSpPr>
          <p:nvPr>
            <p:ph type="body" idx="1"/>
          </p:nvPr>
        </p:nvSpPr>
        <p:spPr>
          <a:xfrm>
            <a:off x="300181" y="1285875"/>
            <a:ext cx="8253248" cy="5334000"/>
          </a:xfrm>
        </p:spPr>
        <p:txBody>
          <a:bodyPr/>
          <a:lstStyle/>
          <a:p>
            <a:pPr lvl="1">
              <a:lnSpc>
                <a:spcPct val="90000"/>
              </a:lnSpc>
            </a:pPr>
            <a:r>
              <a:rPr lang="en-US" sz="2400" dirty="0"/>
              <a:t>Section 10 Rivers and Harbors Act of 1899</a:t>
            </a:r>
          </a:p>
          <a:p>
            <a:pPr lvl="2">
              <a:lnSpc>
                <a:spcPct val="90000"/>
              </a:lnSpc>
            </a:pPr>
            <a:r>
              <a:rPr lang="en-US" dirty="0"/>
              <a:t>Work/structures in, over, under or affecting course, location, or condition of navigable waters of the U.S.</a:t>
            </a:r>
          </a:p>
          <a:p>
            <a:pPr marL="914400" lvl="2" indent="0">
              <a:lnSpc>
                <a:spcPct val="90000"/>
              </a:lnSpc>
              <a:buNone/>
            </a:pPr>
            <a:endParaRPr lang="en-US" dirty="0"/>
          </a:p>
          <a:p>
            <a:pPr lvl="1">
              <a:lnSpc>
                <a:spcPct val="90000"/>
              </a:lnSpc>
            </a:pPr>
            <a:r>
              <a:rPr lang="en-US" sz="2400" dirty="0"/>
              <a:t>Section 404 of the Clean Water Act</a:t>
            </a:r>
          </a:p>
          <a:p>
            <a:pPr lvl="2">
              <a:lnSpc>
                <a:spcPct val="90000"/>
              </a:lnSpc>
            </a:pPr>
            <a:r>
              <a:rPr lang="en-US" dirty="0"/>
              <a:t>Discharge of dredged or fill material into waters o the U.S. including wetlands.</a:t>
            </a:r>
          </a:p>
          <a:p>
            <a:pPr marL="914400" lvl="2" indent="0">
              <a:lnSpc>
                <a:spcPct val="90000"/>
              </a:lnSpc>
              <a:buNone/>
            </a:pPr>
            <a:endParaRPr lang="en-US" dirty="0"/>
          </a:p>
          <a:p>
            <a:pPr lvl="1">
              <a:lnSpc>
                <a:spcPct val="90000"/>
              </a:lnSpc>
            </a:pPr>
            <a:r>
              <a:rPr lang="en-US" sz="2400" dirty="0"/>
              <a:t>Section 103 of the Marine Protection, Research, and Sanctuaries Act</a:t>
            </a:r>
          </a:p>
          <a:p>
            <a:pPr lvl="2">
              <a:lnSpc>
                <a:spcPct val="90000"/>
              </a:lnSpc>
            </a:pPr>
            <a:r>
              <a:rPr lang="en-US" dirty="0"/>
              <a:t>Transportation of dredged material for open ocean disposal</a:t>
            </a:r>
          </a:p>
          <a:p>
            <a:pPr marL="914400" lvl="2" indent="0">
              <a:lnSpc>
                <a:spcPct val="90000"/>
              </a:lnSpc>
              <a:buNone/>
            </a:pPr>
            <a:endParaRPr lang="en-US" dirty="0"/>
          </a:p>
          <a:p>
            <a:pPr lvl="1">
              <a:lnSpc>
                <a:spcPct val="90000"/>
              </a:lnSpc>
            </a:pPr>
            <a:endParaRPr lang="en-US" dirty="0"/>
          </a:p>
          <a:p>
            <a:pPr marL="914400" lvl="2" indent="0">
              <a:lnSpc>
                <a:spcPct val="90000"/>
              </a:lnSpc>
              <a:buNone/>
            </a:pPr>
            <a:endParaRPr lang="en-US" sz="2000" dirty="0"/>
          </a:p>
        </p:txBody>
      </p:sp>
      <p:sp>
        <p:nvSpPr>
          <p:cNvPr id="8" name="TextBox 7"/>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3814439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sz="3200" dirty="0"/>
              <a:t>Tribal Liaison Support To Regulatory</a:t>
            </a:r>
          </a:p>
        </p:txBody>
      </p:sp>
      <p:sp>
        <p:nvSpPr>
          <p:cNvPr id="3" name="Content Placeholder 2"/>
          <p:cNvSpPr>
            <a:spLocks noGrp="1"/>
          </p:cNvSpPr>
          <p:nvPr>
            <p:ph idx="1"/>
          </p:nvPr>
        </p:nvSpPr>
        <p:spPr>
          <a:xfrm>
            <a:off x="457200" y="685800"/>
            <a:ext cx="8686800" cy="4906962"/>
          </a:xfrm>
        </p:spPr>
        <p:txBody>
          <a:bodyPr/>
          <a:lstStyle/>
          <a:p>
            <a:pPr marL="0" indent="0">
              <a:buNone/>
            </a:pPr>
            <a:endParaRPr lang="en-US" sz="2000" dirty="0"/>
          </a:p>
          <a:p>
            <a:r>
              <a:rPr lang="en-US" sz="2400" dirty="0"/>
              <a:t>Each district may be different but roles/responsibilities may include, but not limited to:</a:t>
            </a:r>
          </a:p>
          <a:p>
            <a:pPr lvl="1"/>
            <a:r>
              <a:rPr lang="en-US" sz="2400" dirty="0"/>
              <a:t>Tribal interest in </a:t>
            </a:r>
            <a:r>
              <a:rPr lang="en-US" sz="2400" dirty="0" err="1"/>
              <a:t>AOR</a:t>
            </a:r>
            <a:endParaRPr lang="en-US" sz="2400" dirty="0"/>
          </a:p>
          <a:p>
            <a:pPr lvl="1"/>
            <a:r>
              <a:rPr lang="en-US" sz="2400" dirty="0"/>
              <a:t>Current tribal </a:t>
            </a:r>
            <a:r>
              <a:rPr lang="en-US" sz="2400" dirty="0" err="1"/>
              <a:t>POC</a:t>
            </a:r>
            <a:r>
              <a:rPr lang="en-US" sz="2400" dirty="0"/>
              <a:t> information</a:t>
            </a:r>
          </a:p>
          <a:p>
            <a:pPr lvl="1"/>
            <a:r>
              <a:rPr lang="en-US" sz="2400" dirty="0"/>
              <a:t>Engagement on </a:t>
            </a:r>
            <a:r>
              <a:rPr lang="en-US" sz="2400" dirty="0" err="1"/>
              <a:t>Reg</a:t>
            </a:r>
            <a:r>
              <a:rPr lang="en-US" sz="2400" dirty="0"/>
              <a:t> Actions</a:t>
            </a:r>
          </a:p>
          <a:p>
            <a:pPr lvl="1"/>
            <a:r>
              <a:rPr lang="en-US" sz="2400" dirty="0"/>
              <a:t>Support/training to </a:t>
            </a:r>
            <a:r>
              <a:rPr lang="en-US" sz="2400" dirty="0" err="1"/>
              <a:t>Reg</a:t>
            </a:r>
            <a:r>
              <a:rPr lang="en-US" sz="2400" dirty="0"/>
              <a:t> staff on tribal engagement</a:t>
            </a:r>
          </a:p>
          <a:p>
            <a:pPr lvl="1"/>
            <a:r>
              <a:rPr lang="en-US" sz="2400" dirty="0"/>
              <a:t>Review/draft consultation request letters</a:t>
            </a:r>
          </a:p>
          <a:p>
            <a:pPr lvl="1"/>
            <a:r>
              <a:rPr lang="en-US" sz="2400" dirty="0"/>
              <a:t>Explain Regulatory Program authorities and limitations </a:t>
            </a:r>
          </a:p>
          <a:p>
            <a:pPr lvl="1"/>
            <a:r>
              <a:rPr lang="en-US" sz="2400" dirty="0"/>
              <a:t>Participate in meetings on Regulatory actions</a:t>
            </a:r>
          </a:p>
          <a:p>
            <a:pPr lvl="1"/>
            <a:r>
              <a:rPr lang="en-US" sz="2400" dirty="0"/>
              <a:t>Tribal coordination/consultation agreements </a:t>
            </a:r>
          </a:p>
          <a:p>
            <a:endParaRPr lang="en-US" sz="2000" dirty="0"/>
          </a:p>
          <a:p>
            <a:endParaRPr lang="en-US" sz="2000" dirty="0"/>
          </a:p>
        </p:txBody>
      </p:sp>
      <p:sp>
        <p:nvSpPr>
          <p:cNvPr id="4" name="Slide Number Placeholder 3"/>
          <p:cNvSpPr>
            <a:spLocks noGrp="1"/>
          </p:cNvSpPr>
          <p:nvPr>
            <p:ph type="sldNum" sz="quarter" idx="10"/>
          </p:nvPr>
        </p:nvSpPr>
        <p:spPr/>
        <p:txBody>
          <a:bodyPr/>
          <a:lstStyle/>
          <a:p>
            <a:fld id="{8968EFD4-8A75-4C5D-81F7-E1FB367AA221}" type="slidenum">
              <a:rPr lang="en-US" smtClean="0"/>
              <a:pPr/>
              <a:t>30</a:t>
            </a:fld>
            <a:endParaRPr lang="en-US"/>
          </a:p>
        </p:txBody>
      </p:sp>
      <p:sp>
        <p:nvSpPr>
          <p:cNvPr id="5" name="TextBox 4"/>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332419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 of Effects</a:t>
            </a:r>
          </a:p>
        </p:txBody>
      </p:sp>
      <p:sp>
        <p:nvSpPr>
          <p:cNvPr id="3" name="Content Placeholder 2"/>
          <p:cNvSpPr>
            <a:spLocks noGrp="1"/>
          </p:cNvSpPr>
          <p:nvPr>
            <p:ph idx="1"/>
          </p:nvPr>
        </p:nvSpPr>
        <p:spPr>
          <a:xfrm>
            <a:off x="454230" y="1219200"/>
            <a:ext cx="8384969" cy="5065435"/>
          </a:xfrm>
        </p:spPr>
        <p:txBody>
          <a:bodyPr/>
          <a:lstStyle/>
          <a:p>
            <a:r>
              <a:rPr lang="en-US" sz="2800" dirty="0"/>
              <a:t>Avoidance</a:t>
            </a:r>
          </a:p>
          <a:p>
            <a:r>
              <a:rPr lang="en-US" sz="2800" dirty="0"/>
              <a:t>Minimization/Mitigation – flexibility but know the limitations</a:t>
            </a:r>
          </a:p>
          <a:p>
            <a:pPr lvl="1"/>
            <a:r>
              <a:rPr lang="en-US" sz="2400" dirty="0"/>
              <a:t>Commensurate with impacts?</a:t>
            </a:r>
          </a:p>
          <a:p>
            <a:pPr lvl="1"/>
            <a:r>
              <a:rPr lang="en-US" sz="2400" dirty="0"/>
              <a:t>Perception?  </a:t>
            </a:r>
          </a:p>
          <a:p>
            <a:pPr lvl="1"/>
            <a:r>
              <a:rPr lang="en-US" sz="2400" dirty="0"/>
              <a:t>Fiscal law violations?  </a:t>
            </a:r>
          </a:p>
          <a:p>
            <a:r>
              <a:rPr lang="en-US" sz="2800" dirty="0" err="1"/>
              <a:t>MOAs</a:t>
            </a:r>
            <a:r>
              <a:rPr lang="en-US" sz="2800" dirty="0"/>
              <a:t> </a:t>
            </a:r>
            <a:r>
              <a:rPr lang="en-US" sz="2800" u="sng" dirty="0"/>
              <a:t>and</a:t>
            </a:r>
            <a:r>
              <a:rPr lang="en-US" sz="2800" dirty="0"/>
              <a:t> Special conditions (special conditions alone not sufficient, per 2005 Interim Guidance)</a:t>
            </a:r>
          </a:p>
          <a:p>
            <a:r>
              <a:rPr lang="en-US" sz="2800" dirty="0"/>
              <a:t>Termination?</a:t>
            </a:r>
          </a:p>
        </p:txBody>
      </p:sp>
      <p:sp>
        <p:nvSpPr>
          <p:cNvPr id="4" name="Slide Number Placeholder 3"/>
          <p:cNvSpPr>
            <a:spLocks noGrp="1"/>
          </p:cNvSpPr>
          <p:nvPr>
            <p:ph type="sldNum" sz="quarter" idx="10"/>
          </p:nvPr>
        </p:nvSpPr>
        <p:spPr/>
        <p:txBody>
          <a:bodyPr/>
          <a:lstStyle/>
          <a:p>
            <a:fld id="{8968EFD4-8A75-4C5D-81F7-E1FB367AA221}" type="slidenum">
              <a:rPr lang="en-US" smtClean="0"/>
              <a:pPr/>
              <a:t>31</a:t>
            </a:fld>
            <a:endParaRPr lang="en-US"/>
          </a:p>
        </p:txBody>
      </p:sp>
      <p:sp>
        <p:nvSpPr>
          <p:cNvPr id="5" name="TextBox 4"/>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44910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5992"/>
            <a:ext cx="8229600" cy="1143000"/>
          </a:xfrm>
        </p:spPr>
        <p:txBody>
          <a:bodyPr/>
          <a:lstStyle/>
          <a:p>
            <a:r>
              <a:rPr lang="en-US" sz="3600" dirty="0"/>
              <a:t>When another Federal Agency is Lead</a:t>
            </a:r>
          </a:p>
        </p:txBody>
      </p:sp>
      <p:sp>
        <p:nvSpPr>
          <p:cNvPr id="3" name="Content Placeholder 2"/>
          <p:cNvSpPr>
            <a:spLocks noGrp="1"/>
          </p:cNvSpPr>
          <p:nvPr>
            <p:ph idx="1"/>
          </p:nvPr>
        </p:nvSpPr>
        <p:spPr>
          <a:xfrm>
            <a:off x="531915" y="1143000"/>
            <a:ext cx="8384969" cy="5065435"/>
          </a:xfrm>
        </p:spPr>
        <p:txBody>
          <a:bodyPr/>
          <a:lstStyle/>
          <a:p>
            <a:r>
              <a:rPr lang="en-US" sz="2800" dirty="0"/>
              <a:t>Designation of another federal agency as lead</a:t>
            </a:r>
          </a:p>
          <a:p>
            <a:pPr lvl="1"/>
            <a:r>
              <a:rPr lang="en-US" sz="2400" dirty="0"/>
              <a:t>Allowed under regulations</a:t>
            </a:r>
          </a:p>
          <a:p>
            <a:pPr lvl="1"/>
            <a:r>
              <a:rPr lang="en-US" sz="2400" dirty="0"/>
              <a:t>Reduces duplication of effort</a:t>
            </a:r>
          </a:p>
          <a:p>
            <a:r>
              <a:rPr lang="en-US" sz="2800" dirty="0"/>
              <a:t>Corps role</a:t>
            </a:r>
          </a:p>
          <a:p>
            <a:pPr lvl="1"/>
            <a:r>
              <a:rPr lang="en-US" sz="2400" dirty="0"/>
              <a:t>Document lead</a:t>
            </a:r>
          </a:p>
          <a:p>
            <a:pPr lvl="1"/>
            <a:r>
              <a:rPr lang="en-US" sz="2400" dirty="0"/>
              <a:t>Confirm our undertaking/permit area is included</a:t>
            </a:r>
          </a:p>
          <a:p>
            <a:pPr lvl="1"/>
            <a:r>
              <a:rPr lang="en-US" sz="2400" dirty="0"/>
              <a:t>No requirement to sign </a:t>
            </a:r>
            <a:r>
              <a:rPr lang="en-US" sz="2400" dirty="0" err="1"/>
              <a:t>MOAs</a:t>
            </a:r>
            <a:r>
              <a:rPr lang="en-US" sz="2400" dirty="0"/>
              <a:t>/</a:t>
            </a:r>
            <a:r>
              <a:rPr lang="en-US" sz="2400" dirty="0" err="1"/>
              <a:t>PAs</a:t>
            </a:r>
            <a:endParaRPr lang="en-US" sz="2400" dirty="0"/>
          </a:p>
          <a:p>
            <a:pPr lvl="1"/>
            <a:r>
              <a:rPr lang="en-US" sz="2400" dirty="0"/>
              <a:t>Must wait for 106 process to be complete prior to permit issuance/verification</a:t>
            </a:r>
          </a:p>
          <a:p>
            <a:pPr lvl="1"/>
            <a:r>
              <a:rPr lang="en-US" sz="2400" dirty="0"/>
              <a:t>No “supplementing” the work of the lead</a:t>
            </a:r>
          </a:p>
          <a:p>
            <a:pPr lvl="1"/>
            <a:r>
              <a:rPr lang="en-US" sz="2400" dirty="0"/>
              <a:t>Tribal Consultation?</a:t>
            </a:r>
          </a:p>
        </p:txBody>
      </p:sp>
      <p:sp>
        <p:nvSpPr>
          <p:cNvPr id="4" name="Slide Number Placeholder 3"/>
          <p:cNvSpPr>
            <a:spLocks noGrp="1"/>
          </p:cNvSpPr>
          <p:nvPr>
            <p:ph type="sldNum" sz="quarter" idx="10"/>
          </p:nvPr>
        </p:nvSpPr>
        <p:spPr/>
        <p:txBody>
          <a:bodyPr/>
          <a:lstStyle/>
          <a:p>
            <a:fld id="{8968EFD4-8A75-4C5D-81F7-E1FB367AA221}" type="slidenum">
              <a:rPr lang="en-US" smtClean="0"/>
              <a:pPr/>
              <a:t>32</a:t>
            </a:fld>
            <a:endParaRPr lang="en-US"/>
          </a:p>
        </p:txBody>
      </p:sp>
      <p:sp>
        <p:nvSpPr>
          <p:cNvPr id="5" name="TextBox 4"/>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15422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890"/>
            <a:ext cx="9262648" cy="878985"/>
          </a:xfrm>
        </p:spPr>
        <p:txBody>
          <a:bodyPr/>
          <a:lstStyle/>
          <a:p>
            <a:r>
              <a:rPr lang="en-US" sz="2400" dirty="0"/>
              <a:t>Some claim Appendix C is </a:t>
            </a:r>
            <a:r>
              <a:rPr lang="en-US" sz="2400" i="1" u="sng" dirty="0"/>
              <a:t>invalid</a:t>
            </a:r>
            <a:r>
              <a:rPr lang="en-US" sz="2400" dirty="0"/>
              <a:t> and cannot be used.  </a:t>
            </a:r>
            <a:br>
              <a:rPr lang="en-US" sz="2400" dirty="0"/>
            </a:br>
            <a:r>
              <a:rPr lang="en-US" sz="2400" dirty="0"/>
              <a:t>Now what?</a:t>
            </a:r>
          </a:p>
        </p:txBody>
      </p:sp>
      <p:sp>
        <p:nvSpPr>
          <p:cNvPr id="3" name="Slide Number Placeholder 2"/>
          <p:cNvSpPr>
            <a:spLocks noGrp="1"/>
          </p:cNvSpPr>
          <p:nvPr>
            <p:ph type="sldNum" sz="quarter" idx="10"/>
          </p:nvPr>
        </p:nvSpPr>
        <p:spPr/>
        <p:txBody>
          <a:bodyPr/>
          <a:lstStyle/>
          <a:p>
            <a:fld id="{A81DA166-1322-4069-93D0-D1ABF8106AE9}" type="slidenum">
              <a:rPr lang="en-US" smtClean="0"/>
              <a:pPr/>
              <a:t>33</a:t>
            </a:fld>
            <a:endParaRPr lang="en-US" dirty="0"/>
          </a:p>
        </p:txBody>
      </p:sp>
      <p:sp>
        <p:nvSpPr>
          <p:cNvPr id="9" name="Content Placeholder 8"/>
          <p:cNvSpPr>
            <a:spLocks noGrp="1"/>
          </p:cNvSpPr>
          <p:nvPr>
            <p:ph sz="half" idx="1"/>
          </p:nvPr>
        </p:nvSpPr>
        <p:spPr>
          <a:xfrm>
            <a:off x="143705" y="1097517"/>
            <a:ext cx="9000295" cy="5391151"/>
          </a:xfrm>
        </p:spPr>
        <p:txBody>
          <a:bodyPr/>
          <a:lstStyle/>
          <a:p>
            <a:r>
              <a:rPr lang="en-US" sz="2000" dirty="0"/>
              <a:t>What’s behind the claim?</a:t>
            </a:r>
          </a:p>
          <a:p>
            <a:pPr lvl="1"/>
            <a:r>
              <a:rPr lang="en-US" sz="2000" dirty="0"/>
              <a:t>There is a view that the Corps undertaking and review areas would be larger under 36 </a:t>
            </a:r>
            <a:r>
              <a:rPr lang="en-US" sz="2000" dirty="0" err="1"/>
              <a:t>CFR</a:t>
            </a:r>
            <a:r>
              <a:rPr lang="en-US" sz="2000" dirty="0"/>
              <a:t> 800.  This is untrue – they are actually the same.</a:t>
            </a:r>
          </a:p>
          <a:p>
            <a:pPr lvl="1"/>
            <a:r>
              <a:rPr lang="en-US" sz="2000" dirty="0"/>
              <a:t>Appendix C was promulgated in accordance with requirements that existed in 1990.  But it hasn’t kept up with important changes.</a:t>
            </a:r>
          </a:p>
          <a:p>
            <a:pPr lvl="2"/>
            <a:r>
              <a:rPr lang="en-US" dirty="0"/>
              <a:t>There have been amendments to the </a:t>
            </a:r>
            <a:r>
              <a:rPr lang="en-US" dirty="0" err="1"/>
              <a:t>NHPA</a:t>
            </a:r>
            <a:r>
              <a:rPr lang="en-US" dirty="0"/>
              <a:t> and 800s since.  </a:t>
            </a:r>
          </a:p>
          <a:p>
            <a:pPr lvl="2"/>
            <a:r>
              <a:rPr lang="en-US" dirty="0"/>
              <a:t>To ensure consistency, the Corps must use interim guidance from 2005 and 2007, which also incorporates the 800s</a:t>
            </a:r>
          </a:p>
          <a:p>
            <a:r>
              <a:rPr lang="en-US" sz="2000" dirty="0"/>
              <a:t>Important to remind others that the Corps is committed to upholding our Section 106 responsibilities but is often limited </a:t>
            </a:r>
            <a:r>
              <a:rPr lang="en-US" sz="2000" i="1" dirty="0"/>
              <a:t>by the authority given to us by Congress</a:t>
            </a:r>
            <a:r>
              <a:rPr lang="en-US" sz="2000" dirty="0"/>
              <a:t> </a:t>
            </a:r>
          </a:p>
          <a:p>
            <a:pPr marL="0" indent="0">
              <a:buNone/>
            </a:pPr>
            <a:endParaRPr lang="en-US" sz="2000" dirty="0"/>
          </a:p>
          <a:p>
            <a:r>
              <a:rPr lang="en-US" sz="2000" dirty="0"/>
              <a:t>Future updates</a:t>
            </a:r>
          </a:p>
          <a:p>
            <a:pPr marL="0" indent="0">
              <a:buNone/>
            </a:pPr>
            <a:endParaRPr lang="en-US" sz="2000" dirty="0"/>
          </a:p>
          <a:p>
            <a:pPr marL="0" indent="0">
              <a:buNone/>
            </a:pPr>
            <a:endParaRPr lang="en-US" sz="2200" dirty="0"/>
          </a:p>
        </p:txBody>
      </p:sp>
      <p:sp>
        <p:nvSpPr>
          <p:cNvPr id="5" name="TextBox 4"/>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
        <p:nvSpPr>
          <p:cNvPr id="4" name="TextBox 3"/>
          <p:cNvSpPr txBox="1"/>
          <p:nvPr/>
        </p:nvSpPr>
        <p:spPr>
          <a:xfrm>
            <a:off x="6248400" y="1066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7547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0"/>
            <a:ext cx="9262648" cy="878985"/>
          </a:xfrm>
        </p:spPr>
        <p:txBody>
          <a:bodyPr/>
          <a:lstStyle/>
          <a:p>
            <a:r>
              <a:rPr lang="en-US" sz="3600" dirty="0"/>
              <a:t>Discussion</a:t>
            </a:r>
          </a:p>
        </p:txBody>
      </p:sp>
      <p:sp>
        <p:nvSpPr>
          <p:cNvPr id="3" name="Slide Number Placeholder 2"/>
          <p:cNvSpPr>
            <a:spLocks noGrp="1"/>
          </p:cNvSpPr>
          <p:nvPr>
            <p:ph type="sldNum" sz="quarter" idx="10"/>
          </p:nvPr>
        </p:nvSpPr>
        <p:spPr/>
        <p:txBody>
          <a:bodyPr/>
          <a:lstStyle/>
          <a:p>
            <a:fld id="{A81DA166-1322-4069-93D0-D1ABF8106AE9}" type="slidenum">
              <a:rPr lang="en-US" smtClean="0"/>
              <a:pPr/>
              <a:t>34</a:t>
            </a:fld>
            <a:endParaRPr lang="en-US" dirty="0"/>
          </a:p>
        </p:txBody>
      </p:sp>
      <p:sp>
        <p:nvSpPr>
          <p:cNvPr id="5" name="TextBox 4"/>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
        <p:nvSpPr>
          <p:cNvPr id="4" name="TextBox 3"/>
          <p:cNvSpPr txBox="1"/>
          <p:nvPr/>
        </p:nvSpPr>
        <p:spPr>
          <a:xfrm>
            <a:off x="6248400" y="1066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2393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2400" y="1719"/>
            <a:ext cx="9144000" cy="1143000"/>
          </a:xfrm>
        </p:spPr>
        <p:txBody>
          <a:bodyPr/>
          <a:lstStyle/>
          <a:p>
            <a:r>
              <a:rPr lang="en-US" sz="4000" dirty="0"/>
              <a:t>Permit Types </a:t>
            </a:r>
          </a:p>
        </p:txBody>
      </p:sp>
      <p:sp>
        <p:nvSpPr>
          <p:cNvPr id="7171" name="Content Placeholder 2"/>
          <p:cNvSpPr>
            <a:spLocks noGrp="1"/>
          </p:cNvSpPr>
          <p:nvPr>
            <p:ph idx="1"/>
          </p:nvPr>
        </p:nvSpPr>
        <p:spPr>
          <a:xfrm>
            <a:off x="435429" y="1066800"/>
            <a:ext cx="8686800" cy="4343400"/>
          </a:xfrm>
        </p:spPr>
        <p:txBody>
          <a:bodyPr/>
          <a:lstStyle/>
          <a:p>
            <a:r>
              <a:rPr lang="en-US" sz="2400" dirty="0"/>
              <a:t>General Permits</a:t>
            </a:r>
          </a:p>
          <a:p>
            <a:pPr lvl="1"/>
            <a:r>
              <a:rPr lang="en-US" sz="2400" dirty="0"/>
              <a:t>Nationwide Permits</a:t>
            </a:r>
          </a:p>
          <a:p>
            <a:pPr lvl="1"/>
            <a:r>
              <a:rPr lang="en-US" sz="2400" dirty="0"/>
              <a:t>Regional General Permits</a:t>
            </a:r>
          </a:p>
          <a:p>
            <a:pPr lvl="1"/>
            <a:r>
              <a:rPr lang="en-US" sz="2400" dirty="0"/>
              <a:t>Programmatic General Permits </a:t>
            </a:r>
          </a:p>
          <a:p>
            <a:endParaRPr lang="en-US" sz="2400" dirty="0"/>
          </a:p>
          <a:p>
            <a:r>
              <a:rPr lang="en-US" sz="2400" dirty="0"/>
              <a:t>Individual Permits</a:t>
            </a:r>
          </a:p>
          <a:p>
            <a:pPr lvl="1"/>
            <a:r>
              <a:rPr lang="en-US" sz="2400" dirty="0"/>
              <a:t>Letters of Permission (</a:t>
            </a:r>
            <a:r>
              <a:rPr lang="en-US" sz="2400" dirty="0" err="1"/>
              <a:t>LOPs</a:t>
            </a:r>
            <a:r>
              <a:rPr lang="en-US" sz="2400" dirty="0"/>
              <a:t>)</a:t>
            </a:r>
          </a:p>
          <a:p>
            <a:pPr lvl="1"/>
            <a:r>
              <a:rPr lang="en-US" sz="2400" dirty="0"/>
              <a:t>Standard Permits (</a:t>
            </a:r>
            <a:r>
              <a:rPr lang="en-US" sz="2400" dirty="0" err="1"/>
              <a:t>SPs</a:t>
            </a:r>
            <a:r>
              <a:rPr lang="en-US" sz="2400" dirty="0"/>
              <a:t> or </a:t>
            </a:r>
            <a:r>
              <a:rPr lang="en-US" sz="2400" dirty="0" err="1"/>
              <a:t>IPs</a:t>
            </a:r>
            <a:r>
              <a:rPr lang="en-US" sz="2400" dirty="0"/>
              <a:t>)</a:t>
            </a:r>
          </a:p>
          <a:p>
            <a:pPr marL="457200" lvl="1" indent="0">
              <a:buNone/>
            </a:pPr>
            <a:endParaRPr lang="en-US" sz="2400" dirty="0"/>
          </a:p>
        </p:txBody>
      </p:sp>
      <p:sp>
        <p:nvSpPr>
          <p:cNvPr id="7172" name="Slide Number Placeholder 3"/>
          <p:cNvSpPr>
            <a:spLocks noGrp="1"/>
          </p:cNvSpPr>
          <p:nvPr>
            <p:ph type="sldNum" sz="quarter" idx="10"/>
          </p:nvPr>
        </p:nvSpPr>
        <p:spPr>
          <a:noFill/>
        </p:spPr>
        <p:txBody>
          <a:bodyPr/>
          <a:lstStyle/>
          <a:p>
            <a:fld id="{FE716238-AE20-41C5-B9D6-CABF047AA999}" type="slidenum">
              <a:rPr lang="en-US" smtClean="0"/>
              <a:pPr/>
              <a:t>4</a:t>
            </a:fld>
            <a:endParaRPr lang="en-US"/>
          </a:p>
        </p:txBody>
      </p:sp>
      <p:sp>
        <p:nvSpPr>
          <p:cNvPr id="5" name="TextBox 4"/>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255330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p:spPr>
        <p:txBody>
          <a:bodyPr/>
          <a:lstStyle/>
          <a:p>
            <a:r>
              <a:rPr lang="en-US" sz="3600" b="1" dirty="0"/>
              <a:t>Section 106 </a:t>
            </a:r>
            <a:br>
              <a:rPr lang="en-US" sz="3600" b="1" dirty="0"/>
            </a:br>
            <a:r>
              <a:rPr lang="en-US" sz="3600" b="1" dirty="0"/>
              <a:t>of the </a:t>
            </a:r>
            <a:br>
              <a:rPr lang="en-US" sz="3600" b="1" dirty="0"/>
            </a:br>
            <a:r>
              <a:rPr lang="en-US" sz="3600" b="1" dirty="0"/>
              <a:t>National Historic Preservation Act</a:t>
            </a:r>
            <a:endParaRPr lang="en-US" dirty="0"/>
          </a:p>
        </p:txBody>
      </p:sp>
      <p:sp>
        <p:nvSpPr>
          <p:cNvPr id="5" name="Slide Number Placeholder 4"/>
          <p:cNvSpPr>
            <a:spLocks noGrp="1"/>
          </p:cNvSpPr>
          <p:nvPr>
            <p:ph type="sldNum" sz="quarter" idx="10"/>
          </p:nvPr>
        </p:nvSpPr>
        <p:spPr/>
        <p:txBody>
          <a:bodyPr/>
          <a:lstStyle/>
          <a:p>
            <a:pPr>
              <a:defRPr/>
            </a:pPr>
            <a:fld id="{775E9190-CCCD-4537-835D-223DE16666F2}" type="slidenum">
              <a:rPr lang="en-US" smtClean="0"/>
              <a:pPr>
                <a:defRPr/>
              </a:pPr>
              <a:t>5</a:t>
            </a:fld>
            <a:endParaRPr lang="en-US" dirty="0"/>
          </a:p>
        </p:txBody>
      </p:sp>
      <p:sp>
        <p:nvSpPr>
          <p:cNvPr id="6" name="TextBox 5"/>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2815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National Historic Preservation Act (NHPA)</a:t>
            </a:r>
            <a:br>
              <a:rPr lang="en-US" sz="2800" b="1" dirty="0"/>
            </a:br>
            <a:r>
              <a:rPr lang="en-US" sz="2800" b="1" dirty="0"/>
              <a:t>Section 106 (1966)</a:t>
            </a:r>
            <a:endParaRPr lang="en-US" sz="2800" dirty="0"/>
          </a:p>
        </p:txBody>
      </p:sp>
      <p:sp>
        <p:nvSpPr>
          <p:cNvPr id="3" name="Content Placeholder 2"/>
          <p:cNvSpPr>
            <a:spLocks noGrp="1"/>
          </p:cNvSpPr>
          <p:nvPr>
            <p:ph sz="half" idx="1"/>
          </p:nvPr>
        </p:nvSpPr>
        <p:spPr>
          <a:xfrm>
            <a:off x="457200" y="1600200"/>
            <a:ext cx="8229600" cy="3886200"/>
          </a:xfrm>
        </p:spPr>
        <p:txBody>
          <a:bodyPr/>
          <a:lstStyle/>
          <a:p>
            <a:r>
              <a:rPr lang="en-US" sz="2600" dirty="0"/>
              <a:t>Section 106 of the National Historic Preservation Act requires “…the head of any federal department… </a:t>
            </a:r>
            <a:r>
              <a:rPr lang="en-US" sz="2600" u="sng" dirty="0"/>
              <a:t>having authority to license any undertaking</a:t>
            </a:r>
            <a:r>
              <a:rPr lang="en-US" sz="2600" dirty="0"/>
              <a:t> shall…prior to the issuance of any license…take into account the effect of the undertaking…” on any properties included in or eligible for the National Register of Historic Places.  </a:t>
            </a:r>
          </a:p>
          <a:p>
            <a:pPr marL="0" indent="0">
              <a:buNone/>
            </a:pPr>
            <a:endParaRPr lang="en-US" sz="2600" dirty="0"/>
          </a:p>
          <a:p>
            <a:r>
              <a:rPr lang="en-US" sz="2600" dirty="0"/>
              <a:t>In addition, the agency must afford the Advisory Council a reasonable opportunity to comment on such undertakings.  </a:t>
            </a:r>
          </a:p>
        </p:txBody>
      </p:sp>
      <p:sp>
        <p:nvSpPr>
          <p:cNvPr id="5" name="Slide Number Placeholder 4"/>
          <p:cNvSpPr>
            <a:spLocks noGrp="1"/>
          </p:cNvSpPr>
          <p:nvPr>
            <p:ph type="sldNum" sz="quarter" idx="10"/>
          </p:nvPr>
        </p:nvSpPr>
        <p:spPr/>
        <p:txBody>
          <a:bodyPr/>
          <a:lstStyle/>
          <a:p>
            <a:pPr>
              <a:defRPr/>
            </a:pPr>
            <a:fld id="{775E9190-CCCD-4537-835D-223DE16666F2}" type="slidenum">
              <a:rPr lang="en-US" smtClean="0"/>
              <a:pPr>
                <a:defRPr/>
              </a:pPr>
              <a:t>6</a:t>
            </a:fld>
            <a:endParaRPr lang="en-US" dirty="0"/>
          </a:p>
        </p:txBody>
      </p:sp>
      <p:sp>
        <p:nvSpPr>
          <p:cNvPr id="6" name="TextBox 5"/>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284007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National Historic Preservation Act (</a:t>
            </a:r>
            <a:r>
              <a:rPr lang="en-US" sz="3200" dirty="0" err="1"/>
              <a:t>NHPA</a:t>
            </a:r>
            <a:r>
              <a:rPr lang="en-US" sz="3200" dirty="0"/>
              <a:t>) cont’d</a:t>
            </a:r>
          </a:p>
        </p:txBody>
      </p:sp>
      <p:sp>
        <p:nvSpPr>
          <p:cNvPr id="3" name="Content Placeholder 2"/>
          <p:cNvSpPr>
            <a:spLocks noGrp="1"/>
          </p:cNvSpPr>
          <p:nvPr>
            <p:ph sz="half" idx="1"/>
          </p:nvPr>
        </p:nvSpPr>
        <p:spPr>
          <a:xfrm>
            <a:off x="152400" y="1295400"/>
            <a:ext cx="8458200" cy="3886200"/>
          </a:xfrm>
        </p:spPr>
        <p:txBody>
          <a:bodyPr/>
          <a:lstStyle/>
          <a:p>
            <a:pPr marL="0" indent="0">
              <a:buNone/>
            </a:pPr>
            <a:endParaRPr lang="en-US" sz="1800" dirty="0">
              <a:latin typeface="+mj-lt"/>
            </a:endParaRPr>
          </a:p>
          <a:p>
            <a:pPr algn="ctr"/>
            <a:r>
              <a:rPr lang="en-US" sz="1800" b="1" dirty="0">
                <a:latin typeface="+mj-lt"/>
              </a:rPr>
              <a:t>Section 101(d)(6)(A) – Added 1992</a:t>
            </a:r>
          </a:p>
          <a:p>
            <a:pPr>
              <a:buFont typeface="Arial" pitchFamily="34" charset="0"/>
              <a:buChar char="•"/>
            </a:pPr>
            <a:r>
              <a:rPr lang="en-US" sz="1800" dirty="0">
                <a:latin typeface="+mj-lt"/>
              </a:rPr>
              <a:t>Properties of traditional religious and cultural importance to an Indian tribe or Native Hawaiian organization may be determined to be historic properties.</a:t>
            </a:r>
          </a:p>
          <a:p>
            <a:pPr>
              <a:buFont typeface="Arial" pitchFamily="34" charset="0"/>
              <a:buChar char="•"/>
            </a:pPr>
            <a:endParaRPr lang="en-US" sz="1200" b="1" dirty="0"/>
          </a:p>
          <a:p>
            <a:pPr algn="ctr"/>
            <a:r>
              <a:rPr lang="en-US" sz="1800" b="1" dirty="0"/>
              <a:t>Section 101(d)(6)(B) – Added 1992</a:t>
            </a:r>
          </a:p>
          <a:p>
            <a:pPr>
              <a:buFont typeface="Arial" pitchFamily="34" charset="0"/>
              <a:buChar char="•"/>
            </a:pPr>
            <a:r>
              <a:rPr lang="en-US" sz="1800" dirty="0"/>
              <a:t>The Federal agency shall consult with any Indian tribe or Native Hawaiian organization that attaches religious and cultural significance to properties.</a:t>
            </a:r>
          </a:p>
          <a:p>
            <a:pPr>
              <a:buFont typeface="Arial" pitchFamily="34" charset="0"/>
              <a:buChar char="•"/>
            </a:pPr>
            <a:endParaRPr lang="en-US" sz="1800" dirty="0"/>
          </a:p>
          <a:p>
            <a:pPr>
              <a:buFont typeface="Arial" pitchFamily="34" charset="0"/>
              <a:buChar char="•"/>
            </a:pPr>
            <a:r>
              <a:rPr lang="en-US" sz="1800" dirty="0"/>
              <a:t>Compliance with Section 101(d)(6) occurs through the Section 106 process.</a:t>
            </a:r>
          </a:p>
          <a:p>
            <a:pPr marL="0" indent="0">
              <a:buNone/>
            </a:pPr>
            <a:endParaRPr lang="en-US" sz="1800" dirty="0"/>
          </a:p>
          <a:p>
            <a:pPr>
              <a:buFont typeface="Arial" pitchFamily="34" charset="0"/>
              <a:buChar char="•"/>
            </a:pPr>
            <a:r>
              <a:rPr lang="en-US" sz="1800" dirty="0"/>
              <a:t>There have been other amendments as well.</a:t>
            </a:r>
          </a:p>
          <a:p>
            <a:pPr>
              <a:buNone/>
            </a:pPr>
            <a:endParaRPr lang="en-US" dirty="0">
              <a:latin typeface="+mj-lt"/>
            </a:endParaRPr>
          </a:p>
        </p:txBody>
      </p:sp>
      <p:sp>
        <p:nvSpPr>
          <p:cNvPr id="5" name="Slide Number Placeholder 4"/>
          <p:cNvSpPr>
            <a:spLocks noGrp="1"/>
          </p:cNvSpPr>
          <p:nvPr>
            <p:ph type="sldNum" sz="quarter" idx="10"/>
          </p:nvPr>
        </p:nvSpPr>
        <p:spPr/>
        <p:txBody>
          <a:bodyPr/>
          <a:lstStyle/>
          <a:p>
            <a:pPr>
              <a:defRPr/>
            </a:pPr>
            <a:fld id="{0A078EA0-E748-4FEA-B1DF-09315AB2CD84}" type="slidenum">
              <a:rPr lang="en-US" smtClean="0"/>
              <a:pPr>
                <a:defRPr/>
              </a:pPr>
              <a:t>7</a:t>
            </a:fld>
            <a:endParaRPr lang="en-US" dirty="0"/>
          </a:p>
        </p:txBody>
      </p:sp>
      <p:sp>
        <p:nvSpPr>
          <p:cNvPr id="6" name="TextBox 5"/>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28893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85" y="49729"/>
            <a:ext cx="8229600" cy="1143000"/>
          </a:xfrm>
        </p:spPr>
        <p:txBody>
          <a:bodyPr/>
          <a:lstStyle/>
          <a:p>
            <a:r>
              <a:rPr lang="en-US" sz="4000" dirty="0"/>
              <a:t>Critical Documents</a:t>
            </a:r>
          </a:p>
        </p:txBody>
      </p:sp>
      <p:sp>
        <p:nvSpPr>
          <p:cNvPr id="5" name="Slide Number Placeholder 4"/>
          <p:cNvSpPr>
            <a:spLocks noGrp="1"/>
          </p:cNvSpPr>
          <p:nvPr>
            <p:ph type="sldNum" sz="quarter" idx="10"/>
          </p:nvPr>
        </p:nvSpPr>
        <p:spPr/>
        <p:txBody>
          <a:bodyPr/>
          <a:lstStyle/>
          <a:p>
            <a:pPr>
              <a:defRPr/>
            </a:pPr>
            <a:fld id="{775E9190-CCCD-4537-835D-223DE16666F2}" type="slidenum">
              <a:rPr lang="en-US" smtClean="0"/>
              <a:pPr>
                <a:defRPr/>
              </a:pPr>
              <a:t>8</a:t>
            </a:fld>
            <a:endParaRPr lang="en-US" dirty="0"/>
          </a:p>
        </p:txBody>
      </p:sp>
      <p:sp>
        <p:nvSpPr>
          <p:cNvPr id="7" name="Content Placeholder 3"/>
          <p:cNvSpPr>
            <a:spLocks noGrp="1"/>
          </p:cNvSpPr>
          <p:nvPr>
            <p:ph sz="half" idx="2"/>
          </p:nvPr>
        </p:nvSpPr>
        <p:spPr>
          <a:xfrm>
            <a:off x="208927" y="1212266"/>
            <a:ext cx="8649115" cy="3505200"/>
          </a:xfrm>
        </p:spPr>
        <p:txBody>
          <a:bodyPr/>
          <a:lstStyle/>
          <a:p>
            <a:r>
              <a:rPr lang="en-US" sz="2000" b="1" dirty="0"/>
              <a:t>33 CFR 325 Appendix C</a:t>
            </a:r>
            <a:r>
              <a:rPr lang="en-US" sz="2000" dirty="0"/>
              <a:t> (1990) Historic Resources, including, but not limited to, Historic Properties.</a:t>
            </a:r>
          </a:p>
          <a:p>
            <a:r>
              <a:rPr lang="en-US" sz="2000" b="1" dirty="0"/>
              <a:t>33 CFR 325 Appendix B</a:t>
            </a:r>
            <a:r>
              <a:rPr lang="en-US" sz="2000" dirty="0"/>
              <a:t> (for standard individual permits) for determining the activities over which there is sufficient federal control and responsibility</a:t>
            </a:r>
          </a:p>
          <a:p>
            <a:r>
              <a:rPr lang="en-US" sz="2000" b="1" dirty="0"/>
              <a:t>36 </a:t>
            </a:r>
            <a:r>
              <a:rPr lang="en-US" sz="2000" b="1" dirty="0" err="1"/>
              <a:t>CFR</a:t>
            </a:r>
            <a:r>
              <a:rPr lang="en-US" sz="2000" b="1" dirty="0"/>
              <a:t> 800</a:t>
            </a:r>
            <a:r>
              <a:rPr lang="en-US" sz="2000" dirty="0"/>
              <a:t> (2004) for definitions and processes.</a:t>
            </a:r>
          </a:p>
          <a:p>
            <a:r>
              <a:rPr lang="en-US" sz="2000" b="1" dirty="0"/>
              <a:t>Interim Guidance 2005</a:t>
            </a:r>
            <a:r>
              <a:rPr lang="en-US" sz="2000" dirty="0"/>
              <a:t> for updated definitions and processes to comport with revised 36 </a:t>
            </a:r>
            <a:r>
              <a:rPr lang="en-US" sz="2000" dirty="0" err="1"/>
              <a:t>CFR</a:t>
            </a:r>
            <a:r>
              <a:rPr lang="en-US" sz="2000" dirty="0"/>
              <a:t> 800 (2004), including consulting with Tribes and Native Hawaiian organizations.</a:t>
            </a:r>
          </a:p>
          <a:p>
            <a:r>
              <a:rPr lang="en-US" sz="2000" b="1" dirty="0"/>
              <a:t>Interim Guidance 2007</a:t>
            </a:r>
            <a:r>
              <a:rPr lang="en-US" sz="2000" dirty="0"/>
              <a:t> clarifies, among other things, provisional permits and permit verifications are not allowed</a:t>
            </a:r>
          </a:p>
          <a:p>
            <a:r>
              <a:rPr lang="en-US" sz="2000" b="1" dirty="0"/>
              <a:t>USACE Tribal Consultation Principles </a:t>
            </a:r>
            <a:r>
              <a:rPr lang="en-US" sz="2000" dirty="0"/>
              <a:t>and other policy documents</a:t>
            </a:r>
          </a:p>
          <a:p>
            <a:r>
              <a:rPr lang="en-US" sz="2000" b="1" dirty="0"/>
              <a:t>Tribal Consultation Responsibilities in the Regulatory Program</a:t>
            </a:r>
            <a:r>
              <a:rPr lang="en-US" sz="2000" dirty="0"/>
              <a:t>, Memo to Commanders from </a:t>
            </a:r>
            <a:r>
              <a:rPr lang="en-US" sz="2000" dirty="0" err="1"/>
              <a:t>LTG</a:t>
            </a:r>
            <a:r>
              <a:rPr lang="en-US" sz="2000" dirty="0"/>
              <a:t> </a:t>
            </a:r>
            <a:r>
              <a:rPr lang="en-US" sz="2000" dirty="0" err="1"/>
              <a:t>Semonite</a:t>
            </a:r>
            <a:r>
              <a:rPr lang="en-US" sz="2000" dirty="0"/>
              <a:t>, 29 Aug 2016.</a:t>
            </a:r>
          </a:p>
        </p:txBody>
      </p:sp>
      <p:sp>
        <p:nvSpPr>
          <p:cNvPr id="6" name="TextBox 5"/>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227824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3" y="-76200"/>
            <a:ext cx="8229600" cy="1143000"/>
          </a:xfrm>
        </p:spPr>
        <p:txBody>
          <a:bodyPr/>
          <a:lstStyle/>
          <a:p>
            <a:r>
              <a:rPr lang="en-US" sz="3200" dirty="0"/>
              <a:t>Parties involved in the 106 Process</a:t>
            </a:r>
          </a:p>
        </p:txBody>
      </p:sp>
      <p:sp>
        <p:nvSpPr>
          <p:cNvPr id="3" name="Content Placeholder 2"/>
          <p:cNvSpPr>
            <a:spLocks noGrp="1"/>
          </p:cNvSpPr>
          <p:nvPr>
            <p:ph sz="half" idx="1"/>
          </p:nvPr>
        </p:nvSpPr>
        <p:spPr>
          <a:xfrm>
            <a:off x="450273" y="838200"/>
            <a:ext cx="8229600" cy="3886200"/>
          </a:xfrm>
        </p:spPr>
        <p:txBody>
          <a:bodyPr/>
          <a:lstStyle/>
          <a:p>
            <a:r>
              <a:rPr lang="en-US" sz="2300" dirty="0"/>
              <a:t>Corps</a:t>
            </a:r>
          </a:p>
          <a:p>
            <a:r>
              <a:rPr lang="en-US" sz="2300" dirty="0"/>
              <a:t>Applicant</a:t>
            </a:r>
          </a:p>
          <a:p>
            <a:r>
              <a:rPr lang="en-US" sz="2300" dirty="0"/>
              <a:t>SHPO or THPO</a:t>
            </a:r>
          </a:p>
          <a:p>
            <a:r>
              <a:rPr lang="en-US" sz="2300" dirty="0"/>
              <a:t>Federally Recognized Tribes – includes American Indian and Alaska Native Tribes</a:t>
            </a:r>
          </a:p>
          <a:p>
            <a:r>
              <a:rPr lang="en-US" sz="2300" dirty="0"/>
              <a:t>Alaskan regional corporations</a:t>
            </a:r>
          </a:p>
          <a:p>
            <a:r>
              <a:rPr lang="en-US" sz="2300" dirty="0"/>
              <a:t>Native Hawaiian Organization </a:t>
            </a:r>
          </a:p>
          <a:p>
            <a:r>
              <a:rPr lang="en-US" sz="2300" dirty="0"/>
              <a:t>ACHP in some cases</a:t>
            </a:r>
          </a:p>
          <a:p>
            <a:r>
              <a:rPr lang="en-US" sz="2300" dirty="0"/>
              <a:t>Other Consulting Parties</a:t>
            </a:r>
          </a:p>
          <a:p>
            <a:pPr lvl="1"/>
            <a:r>
              <a:rPr lang="en-US" sz="2300" dirty="0"/>
              <a:t>Non-federally recognized Tribes</a:t>
            </a:r>
          </a:p>
          <a:p>
            <a:pPr lvl="1"/>
            <a:r>
              <a:rPr lang="en-US" sz="2300" dirty="0"/>
              <a:t>Local Governments</a:t>
            </a:r>
          </a:p>
          <a:p>
            <a:pPr lvl="1"/>
            <a:r>
              <a:rPr lang="en-US" sz="2300" dirty="0"/>
              <a:t>Landowners</a:t>
            </a:r>
          </a:p>
          <a:p>
            <a:pPr lvl="1"/>
            <a:r>
              <a:rPr lang="en-US" sz="2300" dirty="0"/>
              <a:t>NGOs, Other</a:t>
            </a:r>
          </a:p>
        </p:txBody>
      </p:sp>
      <p:sp>
        <p:nvSpPr>
          <p:cNvPr id="5" name="Slide Number Placeholder 4"/>
          <p:cNvSpPr>
            <a:spLocks noGrp="1"/>
          </p:cNvSpPr>
          <p:nvPr>
            <p:ph type="sldNum" sz="quarter" idx="10"/>
          </p:nvPr>
        </p:nvSpPr>
        <p:spPr/>
        <p:txBody>
          <a:bodyPr/>
          <a:lstStyle/>
          <a:p>
            <a:fld id="{A81DA166-1322-4069-93D0-D1ABF8106AE9}" type="slidenum">
              <a:rPr lang="en-US" smtClean="0"/>
              <a:pPr/>
              <a:t>9</a:t>
            </a:fld>
            <a:endParaRPr lang="en-US"/>
          </a:p>
        </p:txBody>
      </p:sp>
      <p:sp>
        <p:nvSpPr>
          <p:cNvPr id="6" name="TextBox 5"/>
          <p:cNvSpPr txBox="1"/>
          <p:nvPr/>
        </p:nvSpPr>
        <p:spPr>
          <a:xfrm>
            <a:off x="35859" y="6488668"/>
            <a:ext cx="4390946" cy="369332"/>
          </a:xfrm>
          <a:prstGeom prst="rect">
            <a:avLst/>
          </a:prstGeom>
          <a:noFill/>
        </p:spPr>
        <p:txBody>
          <a:bodyPr wrap="none" rtlCol="0">
            <a:spAutoFit/>
          </a:bodyPr>
          <a:lstStyle/>
          <a:p>
            <a:r>
              <a:rPr lang="en-US" dirty="0"/>
              <a:t>For Internal Use Only – Do Not Distribute</a:t>
            </a:r>
          </a:p>
        </p:txBody>
      </p:sp>
    </p:spTree>
    <p:extLst>
      <p:ext uri="{BB962C8B-B14F-4D97-AF65-F5344CB8AC3E}">
        <p14:creationId xmlns:p14="http://schemas.microsoft.com/office/powerpoint/2010/main" val="301024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SACE_Master_Slide_Template">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F53AC8C7E81743A42E765D72F11325" ma:contentTypeVersion="64" ma:contentTypeDescription="Create a new document." ma:contentTypeScope="" ma:versionID="2da51e4c6070b307ebfe410dbe4ba4e0">
  <xsd:schema xmlns:xsd="http://www.w3.org/2001/XMLSchema" xmlns:xs="http://www.w3.org/2001/XMLSchema" xmlns:p="http://schemas.microsoft.com/office/2006/metadata/properties" xmlns:ns1="http://schemas.microsoft.com/sharepoint/v3" xmlns:ns2="3c0a7c41-81c8-4ed2-937c-112bd363c8ab" xmlns:ns3="25da2ed3-ebfb-498f-bacb-43e441277b66" xmlns:ns4="http://schemas.microsoft.com/sharepoint/v4" targetNamespace="http://schemas.microsoft.com/office/2006/metadata/properties" ma:root="true" ma:fieldsID="a74af557ce49305cab4caab3c1e784d6" ns1:_="" ns2:_="" ns3:_="" ns4:_="">
    <xsd:import namespace="http://schemas.microsoft.com/sharepoint/v3"/>
    <xsd:import namespace="3c0a7c41-81c8-4ed2-937c-112bd363c8ab"/>
    <xsd:import namespace="25da2ed3-ebfb-498f-bacb-43e441277b66"/>
    <xsd:import namespace="http://schemas.microsoft.com/sharepoint/v4"/>
    <xsd:element name="properties">
      <xsd:complexType>
        <xsd:sequence>
          <xsd:element name="documentManagement">
            <xsd:complexType>
              <xsd:all>
                <xsd:element ref="ns2:Sub_x002d_topic" minOccurs="0"/>
                <xsd:element ref="ns3:District" minOccurs="0"/>
                <xsd:element ref="ns3:Division" minOccurs="0"/>
                <xsd:element ref="ns1:AverageRating" minOccurs="0"/>
                <xsd:element ref="ns1:RatingCount" minOccurs="0"/>
                <xsd:element ref="ns2:DocumentDate" minOccurs="0"/>
                <xsd:element ref="ns2:File_x0020_Type0" minOccurs="0"/>
                <xsd:element ref="ns1:RoutingTargetPath" minOccurs="0"/>
                <xsd:element ref="ns1:RatedBy" minOccurs="0"/>
                <xsd:element ref="ns1:Ratings" minOccurs="0"/>
                <xsd:element ref="ns1:LikesCount" minOccurs="0"/>
                <xsd:element ref="ns1:LikedBy" minOccurs="0"/>
                <xsd:element ref="ns3:TaxKeywordTaxHTField" minOccurs="0"/>
                <xsd:element ref="ns3:TaxCatchAll" minOccurs="0"/>
                <xsd:element ref="ns2:Current_x002d_Archive" minOccurs="0"/>
                <xsd:element ref="ns4: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6" nillable="true" ma:displayName="Rating (0-5)" ma:decimals="2" ma:description="Average value of all the ratings that have been submitted" ma:internalName="AverageRating" ma:readOnly="true">
      <xsd:simpleType>
        <xsd:restriction base="dms:Number"/>
      </xsd:simpleType>
    </xsd:element>
    <xsd:element name="RatingCount" ma:index="7" nillable="true" ma:displayName="Number of Ratings" ma:decimals="0" ma:description="Number of ratings submitted" ma:internalName="RatingCount" ma:readOnly="true">
      <xsd:simpleType>
        <xsd:restriction base="dms:Number"/>
      </xsd:simpleType>
    </xsd:element>
    <xsd:element name="RoutingTargetPath" ma:index="16" nillable="true" ma:displayName="Target Path" ma:description="" ma:hidden="true" ma:internalName="RoutingTargetPath" ma:readOnly="false">
      <xsd:simpleType>
        <xsd:restriction base="dms:Text">
          <xsd:maxLength value="255"/>
        </xsd:restriction>
      </xsd:simpleType>
    </xsd:element>
    <xsd:element name="RatedBy" ma:index="17"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8" nillable="true" ma:displayName="User ratings" ma:description="User ratings for the item" ma:hidden="true" ma:internalName="Ratings">
      <xsd:simpleType>
        <xsd:restriction base="dms:Note"/>
      </xsd:simpleType>
    </xsd:element>
    <xsd:element name="LikesCount" ma:index="19" nillable="true" ma:displayName="Number of Likes" ma:internalName="LikesCount">
      <xsd:simpleType>
        <xsd:restriction base="dms:Unknown"/>
      </xsd:simpleType>
    </xsd:element>
    <xsd:element name="LikedBy" ma:index="20"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c0a7c41-81c8-4ed2-937c-112bd363c8ab" elementFormDefault="qualified">
    <xsd:import namespace="http://schemas.microsoft.com/office/2006/documentManagement/types"/>
    <xsd:import namespace="http://schemas.microsoft.com/office/infopath/2007/PartnerControls"/>
    <xsd:element name="Sub_x002d_topic" ma:index="3" nillable="true" ma:displayName="Sub-topic" ma:indexed="true" ma:list="{20ccec8b-ee5d-4b10-88b3-959e0f0db314}" ma:internalName="Sub_x002d_topic" ma:showField="LinkTitleNoMenu" ma:web="25da2ed3-ebfb-498f-bacb-43e441277b66">
      <xsd:simpleType>
        <xsd:restriction base="dms:Lookup"/>
      </xsd:simpleType>
    </xsd:element>
    <xsd:element name="DocumentDate" ma:index="8" nillable="true" ma:displayName="Document Date" ma:description="Date signed/finalized" ma:format="DateOnly" ma:internalName="DocumentDate">
      <xsd:simpleType>
        <xsd:restriction base="dms:DateTime"/>
      </xsd:simpleType>
    </xsd:element>
    <xsd:element name="File_x0020_Type0" ma:index="15" nillable="true" ma:displayName="File Type" ma:list="{24dc2c5c-5ff6-4d81-9f95-b60daa2d29b3}" ma:internalName="File_x0020_Type0" ma:showField="Title" ma:web="25da2ed3-ebfb-498f-bacb-43e441277b66">
      <xsd:simpleType>
        <xsd:restriction base="dms:Lookup"/>
      </xsd:simpleType>
    </xsd:element>
    <xsd:element name="Current_x002d_Archive" ma:index="24" nillable="true" ma:displayName="Current-Archive" ma:default="Current" ma:description="If the document has been replaced by a newer document or is no longer used but remains an important historical record then indicate &quot;Archive&quot;" ma:format="Dropdown" ma:indexed="true" ma:internalName="Current_x002d_Archive">
      <xsd:simpleType>
        <xsd:restriction base="dms:Choice">
          <xsd:enumeration value="Current"/>
          <xsd:enumeration value="Archive"/>
        </xsd:restriction>
      </xsd:simpleType>
    </xsd:element>
  </xsd:schema>
  <xsd:schema xmlns:xsd="http://www.w3.org/2001/XMLSchema" xmlns:xs="http://www.w3.org/2001/XMLSchema" xmlns:dms="http://schemas.microsoft.com/office/2006/documentManagement/types" xmlns:pc="http://schemas.microsoft.com/office/infopath/2007/PartnerControls" targetNamespace="25da2ed3-ebfb-498f-bacb-43e441277b66" elementFormDefault="qualified">
    <xsd:import namespace="http://schemas.microsoft.com/office/2006/documentManagement/types"/>
    <xsd:import namespace="http://schemas.microsoft.com/office/infopath/2007/PartnerControls"/>
    <xsd:element name="District" ma:index="4" nillable="true" ma:displayName="District" ma:description="If document was generated at the District level, please identify which District.  If created at HQ or MSC level, leave blank." ma:internalName="District">
      <xsd:complexType>
        <xsd:complexContent>
          <xsd:extension base="dms:MultiChoiceFillIn">
            <xsd:sequence>
              <xsd:element name="Value" maxOccurs="unbounded" minOccurs="0" nillable="true">
                <xsd:simpleType>
                  <xsd:union memberTypes="dms:Text">
                    <xsd:simpleType>
                      <xsd:restriction base="dms:Choice">
                        <xsd:enumeration value="Alaska"/>
                        <xsd:enumeration value="Albuquerque"/>
                        <xsd:enumeration value="Baltimore"/>
                        <xsd:enumeration value="Buffalo"/>
                        <xsd:enumeration value="Charleston"/>
                        <xsd:enumeration value="Chicago"/>
                        <xsd:enumeration value="Detroit"/>
                        <xsd:enumeration value="Fort Worth"/>
                        <xsd:enumeration value="Galveston"/>
                        <xsd:enumeration value="Honolulu"/>
                        <xsd:enumeration value="Huntington"/>
                        <xsd:enumeration value="Jacksonville"/>
                        <xsd:enumeration value="Kansas City"/>
                        <xsd:enumeration value="Little Rock"/>
                        <xsd:enumeration value="Los Angeles"/>
                        <xsd:enumeration value="Louisville"/>
                        <xsd:enumeration value="Memphis"/>
                        <xsd:enumeration value="Mobile"/>
                        <xsd:enumeration value="Nashville"/>
                        <xsd:enumeration value="New England"/>
                        <xsd:enumeration value="New Orleans"/>
                        <xsd:enumeration value="New York"/>
                        <xsd:enumeration value="Norfolk"/>
                        <xsd:enumeration value="Omaha"/>
                        <xsd:enumeration value="Philadelphia"/>
                        <xsd:enumeration value="Pittsburgh"/>
                        <xsd:enumeration value="Portland"/>
                        <xsd:enumeration value="Rock Island"/>
                        <xsd:enumeration value="Sacramento"/>
                        <xsd:enumeration value="San Francisco"/>
                        <xsd:enumeration value="Savannah"/>
                        <xsd:enumeration value="Seattle"/>
                        <xsd:enumeration value="St. Louis"/>
                        <xsd:enumeration value="St. Paul"/>
                        <xsd:enumeration value="Tulsa"/>
                        <xsd:enumeration value="Vicksburg"/>
                        <xsd:enumeration value="Walla Walla"/>
                        <xsd:enumeration value="Wilmington"/>
                      </xsd:restriction>
                    </xsd:simpleType>
                  </xsd:union>
                </xsd:simpleType>
              </xsd:element>
            </xsd:sequence>
          </xsd:extension>
        </xsd:complexContent>
      </xsd:complexType>
    </xsd:element>
    <xsd:element name="Division" ma:index="5" nillable="true" ma:displayName="Division" ma:format="Dropdown" ma:indexed="true" ma:internalName="Division">
      <xsd:simpleType>
        <xsd:restriction base="dms:Choice">
          <xsd:enumeration value="HQ"/>
          <xsd:enumeration value="LRD"/>
          <xsd:enumeration value="MVD"/>
          <xsd:enumeration value="NAD"/>
          <xsd:enumeration value="NWD"/>
          <xsd:enumeration value="POD"/>
          <xsd:enumeration value="SAD"/>
          <xsd:enumeration value="SPD"/>
          <xsd:enumeration value="SWD"/>
        </xsd:restriction>
      </xsd:simpleType>
    </xsd:element>
    <xsd:element name="TaxKeywordTaxHTField" ma:index="22" nillable="true" ma:taxonomy="true" ma:internalName="TaxKeywordTaxHTField" ma:taxonomyFieldName="TaxKeyword" ma:displayName="Enterprise Keywords" ma:fieldId="{23f27201-bee3-471e-b2e7-b64fd8b7ca38}" ma:taxonomyMulti="true" ma:sspId="b35462ca-3cfc-4729-a31b-b49247c81c57" ma:termSetId="00000000-0000-0000-0000-000000000000" ma:anchorId="00000000-0000-0000-0000-000000000000" ma:open="true" ma:isKeyword="true">
      <xsd:complexType>
        <xsd:sequence>
          <xsd:element ref="pc:Terms" minOccurs="0" maxOccurs="1"/>
        </xsd:sequence>
      </xsd:complexType>
    </xsd:element>
    <xsd:element name="TaxCatchAll" ma:index="23" nillable="true" ma:displayName="Taxonomy Catch All Column" ma:hidden="true" ma:list="{6870ca6b-9f3e-4b2d-a007-5818c6adbb8e}" ma:internalName="TaxCatchAll" ma:showField="CatchAllData" ma:web="25da2ed3-ebfb-498f-bacb-43e441277b66">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Description"/>
        <xsd:element ref="dc:subject" minOccurs="0" maxOccurs="1" ma:index="2" ma:displayName="Topic"/>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strict xmlns="25da2ed3-ebfb-498f-bacb-43e441277b66" xsi:nil="true"/>
    <DocumentDate xmlns="3c0a7c41-81c8-4ed2-937c-112bd363c8ab">2019-10-03T07:00:00+00:00</DocumentDate>
    <Division xmlns="25da2ed3-ebfb-498f-bacb-43e441277b66">HQ</Division>
    <AverageRating xmlns="http://schemas.microsoft.com/sharepoint/v3" xsi:nil="true"/>
    <Sub_x002d_topic xmlns="3c0a7c41-81c8-4ed2-937c-112bd363c8ab">74</Sub_x002d_topic>
    <File_x0020_Type0 xmlns="3c0a7c41-81c8-4ed2-937c-112bd363c8ab">5</File_x0020_Type0>
    <LikesCount xmlns="http://schemas.microsoft.com/sharepoint/v3" xsi:nil="true"/>
    <RoutingTargetPath xmlns="http://schemas.microsoft.com/sharepoint/v3">&lt;&gt;</RoutingTargetPath>
    <IconOverlay xmlns="http://schemas.microsoft.com/sharepoint/v4" xsi:nil="true"/>
    <Ratings xmlns="http://schemas.microsoft.com/sharepoint/v3" xsi:nil="true"/>
    <Current_x002d_Archive xmlns="3c0a7c41-81c8-4ed2-937c-112bd363c8ab">Current</Current_x002d_Archive>
    <LikedBy xmlns="http://schemas.microsoft.com/sharepoint/v3">
      <UserInfo>
        <DisplayName/>
        <AccountId xsi:nil="true"/>
        <AccountType/>
      </UserInfo>
    </LikedBy>
    <TaxCatchAll xmlns="25da2ed3-ebfb-498f-bacb-43e441277b66">
      <Value>174</Value>
      <Value>95</Value>
    </TaxCatchAll>
    <RatedBy xmlns="http://schemas.microsoft.com/sharepoint/v3">
      <UserInfo>
        <DisplayName/>
        <AccountId xsi:nil="true"/>
        <AccountType/>
      </UserInfo>
    </RatedBy>
    <TaxKeywordTaxHTField xmlns="25da2ed3-ebfb-498f-bacb-43e441277b66">
      <Terms xmlns="http://schemas.microsoft.com/office/infopath/2007/PartnerControls">
        <TermInfo xmlns="http://schemas.microsoft.com/office/infopath/2007/PartnerControls">
          <TermName xmlns="http://schemas.microsoft.com/office/infopath/2007/PartnerControls">Section 106</TermName>
          <TermId xmlns="http://schemas.microsoft.com/office/infopath/2007/PartnerControls">8604e0f4-e1b7-4f63-bdb4-6190cd373b0f</TermId>
        </TermInfo>
        <TermInfo xmlns="http://schemas.microsoft.com/office/infopath/2007/PartnerControls">
          <TermName xmlns="http://schemas.microsoft.com/office/infopath/2007/PartnerControls">Tribal Consultation</TermName>
          <TermId xmlns="http://schemas.microsoft.com/office/infopath/2007/PartnerControls">2535b6a4-8d43-48ac-9b7c-f8c9fabb6e18</TermId>
        </TermInfo>
      </Terms>
    </TaxKeywordTaxHTField>
  </documentManagement>
</p:properties>
</file>

<file path=customXml/itemProps1.xml><?xml version="1.0" encoding="utf-8"?>
<ds:datastoreItem xmlns:ds="http://schemas.openxmlformats.org/officeDocument/2006/customXml" ds:itemID="{34CCE5DF-0BA6-4449-8865-576F471FE6E2}">
  <ds:schemaRefs>
    <ds:schemaRef ds:uri="http://schemas.microsoft.com/sharepoint/v3/contenttype/forms"/>
  </ds:schemaRefs>
</ds:datastoreItem>
</file>

<file path=customXml/itemProps2.xml><?xml version="1.0" encoding="utf-8"?>
<ds:datastoreItem xmlns:ds="http://schemas.openxmlformats.org/officeDocument/2006/customXml" ds:itemID="{D563D864-79C5-4059-9562-746EFD2A7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0a7c41-81c8-4ed2-937c-112bd363c8ab"/>
    <ds:schemaRef ds:uri="25da2ed3-ebfb-498f-bacb-43e441277b6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5F5D86-3E94-4987-A8FD-B1716FA1F9A6}">
  <ds:schemaRefs>
    <ds:schemaRef ds:uri="http://schemas.microsoft.com/sharepoint/v3"/>
    <ds:schemaRef ds:uri="http://purl.org/dc/elements/1.1/"/>
    <ds:schemaRef ds:uri="http://schemas.microsoft.com/office/2006/documentManagement/types"/>
    <ds:schemaRef ds:uri="3c0a7c41-81c8-4ed2-937c-112bd363c8ab"/>
    <ds:schemaRef ds:uri="http://purl.org/dc/dcmitype/"/>
    <ds:schemaRef ds:uri="http://schemas.microsoft.com/office/2006/metadata/properties"/>
    <ds:schemaRef ds:uri="http://purl.org/dc/terms/"/>
    <ds:schemaRef ds:uri="http://schemas.openxmlformats.org/package/2006/metadata/core-properties"/>
    <ds:schemaRef ds:uri="25da2ed3-ebfb-498f-bacb-43e441277b66"/>
    <ds:schemaRef ds:uri="http://schemas.microsoft.com/office/infopath/2007/PartnerControls"/>
    <ds:schemaRef ds:uri="http://schemas.microsoft.com/sharepoint/v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USACE_Master_Slide_Template</Template>
  <TotalTime>12414</TotalTime>
  <Words>9655</Words>
  <Application>Microsoft Office PowerPoint</Application>
  <PresentationFormat>On-screen Show (4:3)</PresentationFormat>
  <Paragraphs>463</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Times New Roman</vt:lpstr>
      <vt:lpstr>Wingdings</vt:lpstr>
      <vt:lpstr>Wingdings 2</vt:lpstr>
      <vt:lpstr>Wingdings 3</vt:lpstr>
      <vt:lpstr>USACE_Master_Slide_Template</vt:lpstr>
      <vt:lpstr>Slide Master</vt:lpstr>
      <vt:lpstr> Regulatory Program: Section 106 of the NHPA</vt:lpstr>
      <vt:lpstr>Regulatory Mission</vt:lpstr>
      <vt:lpstr>Authorities</vt:lpstr>
      <vt:lpstr>Permit Types </vt:lpstr>
      <vt:lpstr>Section 106  of the  National Historic Preservation Act</vt:lpstr>
      <vt:lpstr>National Historic Preservation Act (NHPA) Section 106 (1966)</vt:lpstr>
      <vt:lpstr>National Historic Preservation Act (NHPA) cont’d</vt:lpstr>
      <vt:lpstr>Critical Documents</vt:lpstr>
      <vt:lpstr>Parties involved in the 106 Process</vt:lpstr>
      <vt:lpstr> Steps in the 106 Process:  </vt:lpstr>
      <vt:lpstr>Defining the Undertaking</vt:lpstr>
      <vt:lpstr>What is the federal action, aka undertaking, in the Regulatory Program?</vt:lpstr>
      <vt:lpstr>PowerPoint Presentation</vt:lpstr>
      <vt:lpstr>PowerPoint Presentation</vt:lpstr>
      <vt:lpstr>Undertaking Informs Permit Area</vt:lpstr>
      <vt:lpstr>Three Criteria must be Met</vt:lpstr>
      <vt:lpstr>What about impacts to Historic Properties  that occur outside this Area</vt:lpstr>
      <vt:lpstr>How does the Corps Review Area  compare to APE?</vt:lpstr>
      <vt:lpstr>PowerPoint Presentation</vt:lpstr>
      <vt:lpstr>PowerPoint Presentation</vt:lpstr>
      <vt:lpstr>PowerPoint Presentation</vt:lpstr>
      <vt:lpstr>Effects Determinations</vt:lpstr>
      <vt:lpstr>Determining “No Potential to Cause Effect.” NPCE</vt:lpstr>
      <vt:lpstr>NPCE Continues</vt:lpstr>
      <vt:lpstr>Investigations</vt:lpstr>
      <vt:lpstr>Investigations (cont’d)</vt:lpstr>
      <vt:lpstr>Sources of Information</vt:lpstr>
      <vt:lpstr>Consulting with Tribes under Section 106</vt:lpstr>
      <vt:lpstr>Effects to Historic Properties on Tribal Lands</vt:lpstr>
      <vt:lpstr>Tribal Liaison Support To Regulatory</vt:lpstr>
      <vt:lpstr>Resolution of Effects</vt:lpstr>
      <vt:lpstr>When another Federal Agency is Lead</vt:lpstr>
      <vt:lpstr>Some claim Appendix C is invalid and cannot be used.   Now what?</vt:lpstr>
      <vt:lpstr>Discussion</vt:lpstr>
    </vt:vector>
  </TitlesOfParts>
  <Company>USACE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dc:title>
  <dc:subject>;#Section 106 NHPA;#Tribal Trust;#</dc:subject>
  <dc:creator>S0CWHAK9</dc:creator>
  <cp:keywords>Section 106; Tribal Consultation</cp:keywords>
  <cp:lastModifiedBy>Strange, Ann W CIV (USA)</cp:lastModifiedBy>
  <cp:revision>362</cp:revision>
  <dcterms:created xsi:type="dcterms:W3CDTF">2015-07-10T14:10:24Z</dcterms:created>
  <dcterms:modified xsi:type="dcterms:W3CDTF">2021-07-22T19:46:57Z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0x01010096F53AC8C7E81743A42E765D72F11325</vt:lpwstr>
  </property>
  <property fmtid="{D5CDD505-2E9C-101B-9397-08002B2CF9AE}" pid="3" name="Genre">
    <vt:lpwstr>Presentation</vt:lpwstr>
  </property>
  <property fmtid="{D5CDD505-2E9C-101B-9397-08002B2CF9AE}" pid="4" name="TaxKeyword">
    <vt:lpwstr>95;#Section 106|8604e0f4-e1b7-4f63-bdb4-6190cd373b0f;#174;#Tribal Consultation|2535b6a4-8d43-48ac-9b7c-f8c9fabb6e18</vt:lpwstr>
  </property>
</Properties>
</file>